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77" r:id="rId11"/>
    <p:sldId id="278" r:id="rId12"/>
    <p:sldId id="274" r:id="rId13"/>
    <p:sldId id="281" r:id="rId14"/>
    <p:sldId id="270" r:id="rId15"/>
    <p:sldId id="261" r:id="rId16"/>
    <p:sldId id="263" r:id="rId17"/>
    <p:sldId id="271" r:id="rId18"/>
    <p:sldId id="282" r:id="rId19"/>
    <p:sldId id="283" r:id="rId20"/>
    <p:sldId id="272" r:id="rId21"/>
    <p:sldId id="262" r:id="rId22"/>
    <p:sldId id="273" r:id="rId23"/>
    <p:sldId id="280" r:id="rId24"/>
    <p:sldId id="264" r:id="rId25"/>
    <p:sldId id="267" r:id="rId26"/>
    <p:sldId id="266" r:id="rId27"/>
    <p:sldId id="279" r:id="rId28"/>
    <p:sldId id="275" r:id="rId29"/>
  </p:sldIdLst>
  <p:sldSz cx="18288000" cy="10287000"/>
  <p:notesSz cx="6858000" cy="9144000"/>
  <p:embeddedFontLst>
    <p:embeddedFont>
      <p:font typeface="Hakgyoansim Chulseokbu TTF B" panose="020B0600000101010101" charset="-127"/>
      <p:bold r:id="rId31"/>
    </p:embeddedFont>
    <p:embeddedFont>
      <p:font typeface="Hakgyoansim Chulseokbu TTF L" panose="020B0600000101010101" charset="-127"/>
      <p:regular r:id="rId32"/>
    </p:embeddedFont>
    <p:embeddedFont>
      <p:font typeface="Pretendard Bold" panose="020B0600000101010101" charset="-127"/>
      <p:bold r:id="rId33"/>
    </p:embeddedFont>
    <p:embeddedFont>
      <p:font typeface="Pretendard Light" panose="020B0600000101010101" charset="-127"/>
      <p:regular r:id="rId34"/>
    </p:embeddedFont>
    <p:embeddedFont>
      <p:font typeface="Pretendard Medium" panose="020B0600000101010101" charset="-127"/>
      <p:bold r:id="rId35"/>
    </p:embeddedFont>
    <p:embeddedFont>
      <p:font typeface="Pretendard SemiBold" panose="020B0600000101010101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74"/>
    <a:srgbClr val="0000CC"/>
    <a:srgbClr val="7E83EE"/>
    <a:srgbClr val="003399"/>
    <a:srgbClr val="EFEFEF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3" autoAdjust="0"/>
    <p:restoredTop sz="94622" autoAdjust="0"/>
  </p:normalViewPr>
  <p:slideViewPr>
    <p:cSldViewPr>
      <p:cViewPr varScale="1">
        <p:scale>
          <a:sx n="67" d="100"/>
          <a:sy n="67" d="100"/>
        </p:scale>
        <p:origin x="8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2C179-E914-4D6F-8B88-C4D94F7E2E7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FE66E82-2012-4BA8-BD80-C2E3F695D1A3}">
      <dgm:prSet phldrT="[텍스트]" custT="1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4400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169A8455-5BF4-4AE0-A099-92DF65984A8A}" type="sibTrans" cxnId="{3F7FB1C6-18B3-426C-AF1E-224ED7878B2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8BB9395-3478-43B2-AE69-2879C61C0328}" type="parTrans" cxnId="{3F7FB1C6-18B3-426C-AF1E-224ED7878B24}">
      <dgm:prSet/>
      <dgm:spPr/>
      <dgm:t>
        <a:bodyPr/>
        <a:lstStyle/>
        <a:p>
          <a:pPr latinLnBrk="1"/>
          <a:endParaRPr lang="ko-KR" altLang="en-US"/>
        </a:p>
      </dgm:t>
    </dgm:pt>
    <dgm:pt modelId="{E19D8A66-EB54-4D9F-BE5E-C3508D61A6C1}">
      <dgm:prSet phldrT="[텍스트]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/>
          <a:endParaRPr lang="ko-KR" altLang="en-US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74FB58B9-5F43-465A-93D6-2CB0C06775CD}" type="sibTrans" cxnId="{F50F4B3C-1097-4803-9DD3-012E5765D13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964D5B3-56A1-4DED-9D14-FFCAF63B5381}" type="parTrans" cxnId="{F50F4B3C-1097-4803-9DD3-012E5765D136}">
      <dgm:prSet/>
      <dgm:spPr/>
      <dgm:t>
        <a:bodyPr/>
        <a:lstStyle/>
        <a:p>
          <a:pPr latinLnBrk="1"/>
          <a:endParaRPr lang="ko-KR" altLang="en-US"/>
        </a:p>
      </dgm:t>
    </dgm:pt>
    <dgm:pt modelId="{ED998F9F-C3EC-4327-8DBE-7EFBE91713E6}" type="pres">
      <dgm:prSet presAssocID="{8792C179-E914-4D6F-8B88-C4D94F7E2E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0E2FCE-305D-4B4C-9785-1509E737327C}" type="pres">
      <dgm:prSet presAssocID="{3FE66E82-2012-4BA8-BD80-C2E3F695D1A3}" presName="gear1" presStyleLbl="node1" presStyleIdx="0" presStyleCnt="2">
        <dgm:presLayoutVars>
          <dgm:chMax val="1"/>
          <dgm:bulletEnabled val="1"/>
        </dgm:presLayoutVars>
      </dgm:prSet>
      <dgm:spPr/>
    </dgm:pt>
    <dgm:pt modelId="{47F30F8C-6FEE-4AAC-9654-EDFBC739B28D}" type="pres">
      <dgm:prSet presAssocID="{3FE66E82-2012-4BA8-BD80-C2E3F695D1A3}" presName="gear1srcNode" presStyleLbl="node1" presStyleIdx="0" presStyleCnt="2"/>
      <dgm:spPr/>
    </dgm:pt>
    <dgm:pt modelId="{D9CE312C-29DE-4728-AFFE-92E487C9A9F4}" type="pres">
      <dgm:prSet presAssocID="{3FE66E82-2012-4BA8-BD80-C2E3F695D1A3}" presName="gear1dstNode" presStyleLbl="node1" presStyleIdx="0" presStyleCnt="2"/>
      <dgm:spPr/>
    </dgm:pt>
    <dgm:pt modelId="{A77D6FB9-8720-4E54-9CDF-353A48AC9236}" type="pres">
      <dgm:prSet presAssocID="{E19D8A66-EB54-4D9F-BE5E-C3508D61A6C1}" presName="gear2" presStyleLbl="node1" presStyleIdx="1" presStyleCnt="2" custLinFactNeighborX="-4771">
        <dgm:presLayoutVars>
          <dgm:chMax val="1"/>
          <dgm:bulletEnabled val="1"/>
        </dgm:presLayoutVars>
      </dgm:prSet>
      <dgm:spPr/>
    </dgm:pt>
    <dgm:pt modelId="{F22848B2-ED97-44DB-9F5F-26591FBFF747}" type="pres">
      <dgm:prSet presAssocID="{E19D8A66-EB54-4D9F-BE5E-C3508D61A6C1}" presName="gear2srcNode" presStyleLbl="node1" presStyleIdx="1" presStyleCnt="2"/>
      <dgm:spPr/>
    </dgm:pt>
    <dgm:pt modelId="{6F22ACFD-8F15-4BFF-9933-1E04EEFC2A72}" type="pres">
      <dgm:prSet presAssocID="{E19D8A66-EB54-4D9F-BE5E-C3508D61A6C1}" presName="gear2dstNode" presStyleLbl="node1" presStyleIdx="1" presStyleCnt="2"/>
      <dgm:spPr/>
    </dgm:pt>
    <dgm:pt modelId="{09C39FE9-A3D7-4AFC-9FA0-D87E3B5AB3A1}" type="pres">
      <dgm:prSet presAssocID="{169A8455-5BF4-4AE0-A099-92DF65984A8A}" presName="connector1" presStyleLbl="sibTrans2D1" presStyleIdx="0" presStyleCnt="2"/>
      <dgm:spPr/>
    </dgm:pt>
    <dgm:pt modelId="{5054D387-5EB5-449E-B55D-BF3EE72C6B49}" type="pres">
      <dgm:prSet presAssocID="{74FB58B9-5F43-465A-93D6-2CB0C06775CD}" presName="connector2" presStyleLbl="sibTrans2D1" presStyleIdx="1" presStyleCnt="2" custLinFactNeighborX="-3732"/>
      <dgm:spPr/>
    </dgm:pt>
  </dgm:ptLst>
  <dgm:cxnLst>
    <dgm:cxn modelId="{A7CE2910-F684-4064-93B8-8F3F283D0558}" type="presOf" srcId="{3FE66E82-2012-4BA8-BD80-C2E3F695D1A3}" destId="{D9CE312C-29DE-4728-AFFE-92E487C9A9F4}" srcOrd="2" destOrd="0" presId="urn:microsoft.com/office/officeart/2005/8/layout/gear1"/>
    <dgm:cxn modelId="{EE6DF91D-6DD3-45B7-A966-EC1999052993}" type="presOf" srcId="{3FE66E82-2012-4BA8-BD80-C2E3F695D1A3}" destId="{47F30F8C-6FEE-4AAC-9654-EDFBC739B28D}" srcOrd="1" destOrd="0" presId="urn:microsoft.com/office/officeart/2005/8/layout/gear1"/>
    <dgm:cxn modelId="{CAAC7A23-52B6-4FC2-B99D-A7B518CEF863}" type="presOf" srcId="{169A8455-5BF4-4AE0-A099-92DF65984A8A}" destId="{09C39FE9-A3D7-4AFC-9FA0-D87E3B5AB3A1}" srcOrd="0" destOrd="0" presId="urn:microsoft.com/office/officeart/2005/8/layout/gear1"/>
    <dgm:cxn modelId="{DBDD8E30-7597-446C-94F9-7ED064D0C5AC}" type="presOf" srcId="{E19D8A66-EB54-4D9F-BE5E-C3508D61A6C1}" destId="{A77D6FB9-8720-4E54-9CDF-353A48AC9236}" srcOrd="0" destOrd="0" presId="urn:microsoft.com/office/officeart/2005/8/layout/gear1"/>
    <dgm:cxn modelId="{F50F4B3C-1097-4803-9DD3-012E5765D136}" srcId="{8792C179-E914-4D6F-8B88-C4D94F7E2E71}" destId="{E19D8A66-EB54-4D9F-BE5E-C3508D61A6C1}" srcOrd="1" destOrd="0" parTransId="{F964D5B3-56A1-4DED-9D14-FFCAF63B5381}" sibTransId="{74FB58B9-5F43-465A-93D6-2CB0C06775CD}"/>
    <dgm:cxn modelId="{1CBCD93F-E426-46CF-AF5F-E9651B469F43}" type="presOf" srcId="{3FE66E82-2012-4BA8-BD80-C2E3F695D1A3}" destId="{B30E2FCE-305D-4B4C-9785-1509E737327C}" srcOrd="0" destOrd="0" presId="urn:microsoft.com/office/officeart/2005/8/layout/gear1"/>
    <dgm:cxn modelId="{3F1C3968-759A-404C-BB37-2DF1C9BC30E3}" type="presOf" srcId="{74FB58B9-5F43-465A-93D6-2CB0C06775CD}" destId="{5054D387-5EB5-449E-B55D-BF3EE72C6B49}" srcOrd="0" destOrd="0" presId="urn:microsoft.com/office/officeart/2005/8/layout/gear1"/>
    <dgm:cxn modelId="{C0619279-8E04-48B8-AD24-0B065DE5B2C2}" type="presOf" srcId="{E19D8A66-EB54-4D9F-BE5E-C3508D61A6C1}" destId="{6F22ACFD-8F15-4BFF-9933-1E04EEFC2A72}" srcOrd="2" destOrd="0" presId="urn:microsoft.com/office/officeart/2005/8/layout/gear1"/>
    <dgm:cxn modelId="{BB463EAC-2343-46D8-9879-9111CC5B2FB5}" type="presOf" srcId="{E19D8A66-EB54-4D9F-BE5E-C3508D61A6C1}" destId="{F22848B2-ED97-44DB-9F5F-26591FBFF747}" srcOrd="1" destOrd="0" presId="urn:microsoft.com/office/officeart/2005/8/layout/gear1"/>
    <dgm:cxn modelId="{3F7FB1C6-18B3-426C-AF1E-224ED7878B24}" srcId="{8792C179-E914-4D6F-8B88-C4D94F7E2E71}" destId="{3FE66E82-2012-4BA8-BD80-C2E3F695D1A3}" srcOrd="0" destOrd="0" parTransId="{68BB9395-3478-43B2-AE69-2879C61C0328}" sibTransId="{169A8455-5BF4-4AE0-A099-92DF65984A8A}"/>
    <dgm:cxn modelId="{5CCA3EF5-BA13-48BA-9F08-FC2972B0DF91}" type="presOf" srcId="{8792C179-E914-4D6F-8B88-C4D94F7E2E71}" destId="{ED998F9F-C3EC-4327-8DBE-7EFBE91713E6}" srcOrd="0" destOrd="0" presId="urn:microsoft.com/office/officeart/2005/8/layout/gear1"/>
    <dgm:cxn modelId="{4E105E71-10B1-4FF4-8CB4-9BB0A3F9F1DF}" type="presParOf" srcId="{ED998F9F-C3EC-4327-8DBE-7EFBE91713E6}" destId="{B30E2FCE-305D-4B4C-9785-1509E737327C}" srcOrd="0" destOrd="0" presId="urn:microsoft.com/office/officeart/2005/8/layout/gear1"/>
    <dgm:cxn modelId="{79451794-5A33-4BE7-B8CD-0629CA51D3C8}" type="presParOf" srcId="{ED998F9F-C3EC-4327-8DBE-7EFBE91713E6}" destId="{47F30F8C-6FEE-4AAC-9654-EDFBC739B28D}" srcOrd="1" destOrd="0" presId="urn:microsoft.com/office/officeart/2005/8/layout/gear1"/>
    <dgm:cxn modelId="{07B0F33B-3B93-4CF4-80ED-89A1FE5EC921}" type="presParOf" srcId="{ED998F9F-C3EC-4327-8DBE-7EFBE91713E6}" destId="{D9CE312C-29DE-4728-AFFE-92E487C9A9F4}" srcOrd="2" destOrd="0" presId="urn:microsoft.com/office/officeart/2005/8/layout/gear1"/>
    <dgm:cxn modelId="{C38A8CE6-1DEA-4759-890A-CA87DD1DCF5E}" type="presParOf" srcId="{ED998F9F-C3EC-4327-8DBE-7EFBE91713E6}" destId="{A77D6FB9-8720-4E54-9CDF-353A48AC9236}" srcOrd="3" destOrd="0" presId="urn:microsoft.com/office/officeart/2005/8/layout/gear1"/>
    <dgm:cxn modelId="{97EDCCCC-811B-4C2E-8756-4B817270188E}" type="presParOf" srcId="{ED998F9F-C3EC-4327-8DBE-7EFBE91713E6}" destId="{F22848B2-ED97-44DB-9F5F-26591FBFF747}" srcOrd="4" destOrd="0" presId="urn:microsoft.com/office/officeart/2005/8/layout/gear1"/>
    <dgm:cxn modelId="{06C32F00-F191-44F6-A210-F36447DFEE7C}" type="presParOf" srcId="{ED998F9F-C3EC-4327-8DBE-7EFBE91713E6}" destId="{6F22ACFD-8F15-4BFF-9933-1E04EEFC2A72}" srcOrd="5" destOrd="0" presId="urn:microsoft.com/office/officeart/2005/8/layout/gear1"/>
    <dgm:cxn modelId="{4BADE1E5-32E3-471F-83CE-A31FA85DAA0B}" type="presParOf" srcId="{ED998F9F-C3EC-4327-8DBE-7EFBE91713E6}" destId="{09C39FE9-A3D7-4AFC-9FA0-D87E3B5AB3A1}" srcOrd="6" destOrd="0" presId="urn:microsoft.com/office/officeart/2005/8/layout/gear1"/>
    <dgm:cxn modelId="{B269F578-F770-47F1-A35D-8122CDB1D660}" type="presParOf" srcId="{ED998F9F-C3EC-4327-8DBE-7EFBE91713E6}" destId="{5054D387-5EB5-449E-B55D-BF3EE72C6B4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2C179-E914-4D6F-8B88-C4D94F7E2E7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FE66E82-2012-4BA8-BD80-C2E3F695D1A3}">
      <dgm:prSet phldrT="[텍스트]" custT="1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4400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169A8455-5BF4-4AE0-A099-92DF65984A8A}" type="sibTrans" cxnId="{3F7FB1C6-18B3-426C-AF1E-224ED7878B2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8BB9395-3478-43B2-AE69-2879C61C0328}" type="parTrans" cxnId="{3F7FB1C6-18B3-426C-AF1E-224ED7878B24}">
      <dgm:prSet/>
      <dgm:spPr/>
      <dgm:t>
        <a:bodyPr/>
        <a:lstStyle/>
        <a:p>
          <a:pPr latinLnBrk="1"/>
          <a:endParaRPr lang="ko-KR" altLang="en-US"/>
        </a:p>
      </dgm:t>
    </dgm:pt>
    <dgm:pt modelId="{E19D8A66-EB54-4D9F-BE5E-C3508D61A6C1}">
      <dgm:prSet phldrT="[텍스트]"/>
      <dgm:spPr>
        <a:solidFill>
          <a:srgbClr val="201A74">
            <a:alpha val="77000"/>
          </a:srgbClr>
        </a:solidFill>
        <a:ln>
          <a:noFill/>
        </a:ln>
      </dgm:spPr>
      <dgm:t>
        <a:bodyPr/>
        <a:lstStyle/>
        <a:p>
          <a:pPr latinLnBrk="1"/>
          <a:endParaRPr lang="ko-KR" altLang="en-US" dirty="0">
            <a:latin typeface="Pretendard SemiBold" panose="020B0600000101010101" charset="-127"/>
            <a:ea typeface="Pretendard SemiBold" panose="020B0600000101010101" charset="-127"/>
          </a:endParaRPr>
        </a:p>
      </dgm:t>
    </dgm:pt>
    <dgm:pt modelId="{74FB58B9-5F43-465A-93D6-2CB0C06775CD}" type="sibTrans" cxnId="{F50F4B3C-1097-4803-9DD3-012E5765D13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964D5B3-56A1-4DED-9D14-FFCAF63B5381}" type="parTrans" cxnId="{F50F4B3C-1097-4803-9DD3-012E5765D136}">
      <dgm:prSet/>
      <dgm:spPr/>
      <dgm:t>
        <a:bodyPr/>
        <a:lstStyle/>
        <a:p>
          <a:pPr latinLnBrk="1"/>
          <a:endParaRPr lang="ko-KR" altLang="en-US"/>
        </a:p>
      </dgm:t>
    </dgm:pt>
    <dgm:pt modelId="{ED998F9F-C3EC-4327-8DBE-7EFBE91713E6}" type="pres">
      <dgm:prSet presAssocID="{8792C179-E914-4D6F-8B88-C4D94F7E2E7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0E2FCE-305D-4B4C-9785-1509E737327C}" type="pres">
      <dgm:prSet presAssocID="{3FE66E82-2012-4BA8-BD80-C2E3F695D1A3}" presName="gear1" presStyleLbl="node1" presStyleIdx="0" presStyleCnt="2">
        <dgm:presLayoutVars>
          <dgm:chMax val="1"/>
          <dgm:bulletEnabled val="1"/>
        </dgm:presLayoutVars>
      </dgm:prSet>
      <dgm:spPr/>
    </dgm:pt>
    <dgm:pt modelId="{47F30F8C-6FEE-4AAC-9654-EDFBC739B28D}" type="pres">
      <dgm:prSet presAssocID="{3FE66E82-2012-4BA8-BD80-C2E3F695D1A3}" presName="gear1srcNode" presStyleLbl="node1" presStyleIdx="0" presStyleCnt="2"/>
      <dgm:spPr/>
    </dgm:pt>
    <dgm:pt modelId="{D9CE312C-29DE-4728-AFFE-92E487C9A9F4}" type="pres">
      <dgm:prSet presAssocID="{3FE66E82-2012-4BA8-BD80-C2E3F695D1A3}" presName="gear1dstNode" presStyleLbl="node1" presStyleIdx="0" presStyleCnt="2"/>
      <dgm:spPr/>
    </dgm:pt>
    <dgm:pt modelId="{A77D6FB9-8720-4E54-9CDF-353A48AC9236}" type="pres">
      <dgm:prSet presAssocID="{E19D8A66-EB54-4D9F-BE5E-C3508D61A6C1}" presName="gear2" presStyleLbl="node1" presStyleIdx="1" presStyleCnt="2" custLinFactNeighborX="-4771">
        <dgm:presLayoutVars>
          <dgm:chMax val="1"/>
          <dgm:bulletEnabled val="1"/>
        </dgm:presLayoutVars>
      </dgm:prSet>
      <dgm:spPr/>
    </dgm:pt>
    <dgm:pt modelId="{F22848B2-ED97-44DB-9F5F-26591FBFF747}" type="pres">
      <dgm:prSet presAssocID="{E19D8A66-EB54-4D9F-BE5E-C3508D61A6C1}" presName="gear2srcNode" presStyleLbl="node1" presStyleIdx="1" presStyleCnt="2"/>
      <dgm:spPr/>
    </dgm:pt>
    <dgm:pt modelId="{6F22ACFD-8F15-4BFF-9933-1E04EEFC2A72}" type="pres">
      <dgm:prSet presAssocID="{E19D8A66-EB54-4D9F-BE5E-C3508D61A6C1}" presName="gear2dstNode" presStyleLbl="node1" presStyleIdx="1" presStyleCnt="2"/>
      <dgm:spPr/>
    </dgm:pt>
    <dgm:pt modelId="{09C39FE9-A3D7-4AFC-9FA0-D87E3B5AB3A1}" type="pres">
      <dgm:prSet presAssocID="{169A8455-5BF4-4AE0-A099-92DF65984A8A}" presName="connector1" presStyleLbl="sibTrans2D1" presStyleIdx="0" presStyleCnt="2"/>
      <dgm:spPr/>
    </dgm:pt>
    <dgm:pt modelId="{5054D387-5EB5-449E-B55D-BF3EE72C6B49}" type="pres">
      <dgm:prSet presAssocID="{74FB58B9-5F43-465A-93D6-2CB0C06775CD}" presName="connector2" presStyleLbl="sibTrans2D1" presStyleIdx="1" presStyleCnt="2" custLinFactNeighborX="-3732"/>
      <dgm:spPr/>
    </dgm:pt>
  </dgm:ptLst>
  <dgm:cxnLst>
    <dgm:cxn modelId="{A7CE2910-F684-4064-93B8-8F3F283D0558}" type="presOf" srcId="{3FE66E82-2012-4BA8-BD80-C2E3F695D1A3}" destId="{D9CE312C-29DE-4728-AFFE-92E487C9A9F4}" srcOrd="2" destOrd="0" presId="urn:microsoft.com/office/officeart/2005/8/layout/gear1"/>
    <dgm:cxn modelId="{EE6DF91D-6DD3-45B7-A966-EC1999052993}" type="presOf" srcId="{3FE66E82-2012-4BA8-BD80-C2E3F695D1A3}" destId="{47F30F8C-6FEE-4AAC-9654-EDFBC739B28D}" srcOrd="1" destOrd="0" presId="urn:microsoft.com/office/officeart/2005/8/layout/gear1"/>
    <dgm:cxn modelId="{CAAC7A23-52B6-4FC2-B99D-A7B518CEF863}" type="presOf" srcId="{169A8455-5BF4-4AE0-A099-92DF65984A8A}" destId="{09C39FE9-A3D7-4AFC-9FA0-D87E3B5AB3A1}" srcOrd="0" destOrd="0" presId="urn:microsoft.com/office/officeart/2005/8/layout/gear1"/>
    <dgm:cxn modelId="{DBDD8E30-7597-446C-94F9-7ED064D0C5AC}" type="presOf" srcId="{E19D8A66-EB54-4D9F-BE5E-C3508D61A6C1}" destId="{A77D6FB9-8720-4E54-9CDF-353A48AC9236}" srcOrd="0" destOrd="0" presId="urn:microsoft.com/office/officeart/2005/8/layout/gear1"/>
    <dgm:cxn modelId="{F50F4B3C-1097-4803-9DD3-012E5765D136}" srcId="{8792C179-E914-4D6F-8B88-C4D94F7E2E71}" destId="{E19D8A66-EB54-4D9F-BE5E-C3508D61A6C1}" srcOrd="1" destOrd="0" parTransId="{F964D5B3-56A1-4DED-9D14-FFCAF63B5381}" sibTransId="{74FB58B9-5F43-465A-93D6-2CB0C06775CD}"/>
    <dgm:cxn modelId="{1CBCD93F-E426-46CF-AF5F-E9651B469F43}" type="presOf" srcId="{3FE66E82-2012-4BA8-BD80-C2E3F695D1A3}" destId="{B30E2FCE-305D-4B4C-9785-1509E737327C}" srcOrd="0" destOrd="0" presId="urn:microsoft.com/office/officeart/2005/8/layout/gear1"/>
    <dgm:cxn modelId="{3F1C3968-759A-404C-BB37-2DF1C9BC30E3}" type="presOf" srcId="{74FB58B9-5F43-465A-93D6-2CB0C06775CD}" destId="{5054D387-5EB5-449E-B55D-BF3EE72C6B49}" srcOrd="0" destOrd="0" presId="urn:microsoft.com/office/officeart/2005/8/layout/gear1"/>
    <dgm:cxn modelId="{C0619279-8E04-48B8-AD24-0B065DE5B2C2}" type="presOf" srcId="{E19D8A66-EB54-4D9F-BE5E-C3508D61A6C1}" destId="{6F22ACFD-8F15-4BFF-9933-1E04EEFC2A72}" srcOrd="2" destOrd="0" presId="urn:microsoft.com/office/officeart/2005/8/layout/gear1"/>
    <dgm:cxn modelId="{BB463EAC-2343-46D8-9879-9111CC5B2FB5}" type="presOf" srcId="{E19D8A66-EB54-4D9F-BE5E-C3508D61A6C1}" destId="{F22848B2-ED97-44DB-9F5F-26591FBFF747}" srcOrd="1" destOrd="0" presId="urn:microsoft.com/office/officeart/2005/8/layout/gear1"/>
    <dgm:cxn modelId="{3F7FB1C6-18B3-426C-AF1E-224ED7878B24}" srcId="{8792C179-E914-4D6F-8B88-C4D94F7E2E71}" destId="{3FE66E82-2012-4BA8-BD80-C2E3F695D1A3}" srcOrd="0" destOrd="0" parTransId="{68BB9395-3478-43B2-AE69-2879C61C0328}" sibTransId="{169A8455-5BF4-4AE0-A099-92DF65984A8A}"/>
    <dgm:cxn modelId="{5CCA3EF5-BA13-48BA-9F08-FC2972B0DF91}" type="presOf" srcId="{8792C179-E914-4D6F-8B88-C4D94F7E2E71}" destId="{ED998F9F-C3EC-4327-8DBE-7EFBE91713E6}" srcOrd="0" destOrd="0" presId="urn:microsoft.com/office/officeart/2005/8/layout/gear1"/>
    <dgm:cxn modelId="{4E105E71-10B1-4FF4-8CB4-9BB0A3F9F1DF}" type="presParOf" srcId="{ED998F9F-C3EC-4327-8DBE-7EFBE91713E6}" destId="{B30E2FCE-305D-4B4C-9785-1509E737327C}" srcOrd="0" destOrd="0" presId="urn:microsoft.com/office/officeart/2005/8/layout/gear1"/>
    <dgm:cxn modelId="{79451794-5A33-4BE7-B8CD-0629CA51D3C8}" type="presParOf" srcId="{ED998F9F-C3EC-4327-8DBE-7EFBE91713E6}" destId="{47F30F8C-6FEE-4AAC-9654-EDFBC739B28D}" srcOrd="1" destOrd="0" presId="urn:microsoft.com/office/officeart/2005/8/layout/gear1"/>
    <dgm:cxn modelId="{07B0F33B-3B93-4CF4-80ED-89A1FE5EC921}" type="presParOf" srcId="{ED998F9F-C3EC-4327-8DBE-7EFBE91713E6}" destId="{D9CE312C-29DE-4728-AFFE-92E487C9A9F4}" srcOrd="2" destOrd="0" presId="urn:microsoft.com/office/officeart/2005/8/layout/gear1"/>
    <dgm:cxn modelId="{C38A8CE6-1DEA-4759-890A-CA87DD1DCF5E}" type="presParOf" srcId="{ED998F9F-C3EC-4327-8DBE-7EFBE91713E6}" destId="{A77D6FB9-8720-4E54-9CDF-353A48AC9236}" srcOrd="3" destOrd="0" presId="urn:microsoft.com/office/officeart/2005/8/layout/gear1"/>
    <dgm:cxn modelId="{97EDCCCC-811B-4C2E-8756-4B817270188E}" type="presParOf" srcId="{ED998F9F-C3EC-4327-8DBE-7EFBE91713E6}" destId="{F22848B2-ED97-44DB-9F5F-26591FBFF747}" srcOrd="4" destOrd="0" presId="urn:microsoft.com/office/officeart/2005/8/layout/gear1"/>
    <dgm:cxn modelId="{06C32F00-F191-44F6-A210-F36447DFEE7C}" type="presParOf" srcId="{ED998F9F-C3EC-4327-8DBE-7EFBE91713E6}" destId="{6F22ACFD-8F15-4BFF-9933-1E04EEFC2A72}" srcOrd="5" destOrd="0" presId="urn:microsoft.com/office/officeart/2005/8/layout/gear1"/>
    <dgm:cxn modelId="{4BADE1E5-32E3-471F-83CE-A31FA85DAA0B}" type="presParOf" srcId="{ED998F9F-C3EC-4327-8DBE-7EFBE91713E6}" destId="{09C39FE9-A3D7-4AFC-9FA0-D87E3B5AB3A1}" srcOrd="6" destOrd="0" presId="urn:microsoft.com/office/officeart/2005/8/layout/gear1"/>
    <dgm:cxn modelId="{B269F578-F770-47F1-A35D-8122CDB1D660}" type="presParOf" srcId="{ED998F9F-C3EC-4327-8DBE-7EFBE91713E6}" destId="{5054D387-5EB5-449E-B55D-BF3EE72C6B4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E2FCE-305D-4B4C-9785-1509E737327C}">
      <dsp:nvSpPr>
        <dsp:cNvPr id="0" name=""/>
        <dsp:cNvSpPr/>
      </dsp:nvSpPr>
      <dsp:spPr>
        <a:xfrm>
          <a:off x="6359319" y="2957363"/>
          <a:ext cx="4647284" cy="4647284"/>
        </a:xfrm>
        <a:prstGeom prst="gear9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4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7293630" y="4045967"/>
        <a:ext cx="2778662" cy="2388800"/>
      </dsp:txXfrm>
    </dsp:sp>
    <dsp:sp modelId="{A77D6FB9-8720-4E54-9CDF-353A48AC9236}">
      <dsp:nvSpPr>
        <dsp:cNvPr id="0" name=""/>
        <dsp:cNvSpPr/>
      </dsp:nvSpPr>
      <dsp:spPr>
        <a:xfrm>
          <a:off x="3494192" y="1858913"/>
          <a:ext cx="3379843" cy="3379843"/>
        </a:xfrm>
        <a:prstGeom prst="gear6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4345078" y="2714941"/>
        <a:ext cx="1678071" cy="1667787"/>
      </dsp:txXfrm>
    </dsp:sp>
    <dsp:sp modelId="{09C39FE9-A3D7-4AFC-9FA0-D87E3B5AB3A1}">
      <dsp:nvSpPr>
        <dsp:cNvPr id="0" name=""/>
        <dsp:cNvSpPr/>
      </dsp:nvSpPr>
      <dsp:spPr>
        <a:xfrm>
          <a:off x="6739327" y="2079229"/>
          <a:ext cx="5716160" cy="5716160"/>
        </a:xfrm>
        <a:prstGeom prst="circularArrow">
          <a:avLst>
            <a:gd name="adj1" fmla="val 4878"/>
            <a:gd name="adj2" fmla="val 312630"/>
            <a:gd name="adj3" fmla="val 3373414"/>
            <a:gd name="adj4" fmla="val 14933223"/>
            <a:gd name="adj5" fmla="val 5691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387-5EB5-449E-B55D-BF3EE72C6B49}">
      <dsp:nvSpPr>
        <dsp:cNvPr id="0" name=""/>
        <dsp:cNvSpPr/>
      </dsp:nvSpPr>
      <dsp:spPr>
        <a:xfrm>
          <a:off x="2895584" y="1092820"/>
          <a:ext cx="4321975" cy="43219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E2FCE-305D-4B4C-9785-1509E737327C}">
      <dsp:nvSpPr>
        <dsp:cNvPr id="0" name=""/>
        <dsp:cNvSpPr/>
      </dsp:nvSpPr>
      <dsp:spPr>
        <a:xfrm>
          <a:off x="6359319" y="2957363"/>
          <a:ext cx="4647284" cy="4647284"/>
        </a:xfrm>
        <a:prstGeom prst="gear9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4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7293630" y="4045967"/>
        <a:ext cx="2778662" cy="2388800"/>
      </dsp:txXfrm>
    </dsp:sp>
    <dsp:sp modelId="{A77D6FB9-8720-4E54-9CDF-353A48AC9236}">
      <dsp:nvSpPr>
        <dsp:cNvPr id="0" name=""/>
        <dsp:cNvSpPr/>
      </dsp:nvSpPr>
      <dsp:spPr>
        <a:xfrm>
          <a:off x="3494192" y="1858913"/>
          <a:ext cx="3379843" cy="3379843"/>
        </a:xfrm>
        <a:prstGeom prst="gear6">
          <a:avLst/>
        </a:prstGeom>
        <a:solidFill>
          <a:srgbClr val="201A74">
            <a:alpha val="77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latin typeface="Pretendard SemiBold" panose="020B0600000101010101" charset="-127"/>
            <a:ea typeface="Pretendard SemiBold" panose="020B0600000101010101" charset="-127"/>
          </a:endParaRPr>
        </a:p>
      </dsp:txBody>
      <dsp:txXfrm>
        <a:off x="4345078" y="2714941"/>
        <a:ext cx="1678071" cy="1667787"/>
      </dsp:txXfrm>
    </dsp:sp>
    <dsp:sp modelId="{09C39FE9-A3D7-4AFC-9FA0-D87E3B5AB3A1}">
      <dsp:nvSpPr>
        <dsp:cNvPr id="0" name=""/>
        <dsp:cNvSpPr/>
      </dsp:nvSpPr>
      <dsp:spPr>
        <a:xfrm>
          <a:off x="6739327" y="2079229"/>
          <a:ext cx="5716160" cy="5716160"/>
        </a:xfrm>
        <a:prstGeom prst="circularArrow">
          <a:avLst>
            <a:gd name="adj1" fmla="val 4878"/>
            <a:gd name="adj2" fmla="val 312630"/>
            <a:gd name="adj3" fmla="val 3373414"/>
            <a:gd name="adj4" fmla="val 14933223"/>
            <a:gd name="adj5" fmla="val 5691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387-5EB5-449E-B55D-BF3EE72C6B49}">
      <dsp:nvSpPr>
        <dsp:cNvPr id="0" name=""/>
        <dsp:cNvSpPr/>
      </dsp:nvSpPr>
      <dsp:spPr>
        <a:xfrm>
          <a:off x="2895584" y="1092820"/>
          <a:ext cx="4321975" cy="43219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1.png"/><Relationship Id="rId7" Type="http://schemas.openxmlformats.org/officeDocument/2006/relationships/diagramData" Target="../diagrams/data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1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21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1.png"/><Relationship Id="rId7" Type="http://schemas.openxmlformats.org/officeDocument/2006/relationships/diagramData" Target="../diagrams/data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diagramDrawing" Target="../diagrams/drawing2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21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21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443355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맞춤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금융상품 추천 </a:t>
            </a:r>
            <a:r>
              <a:rPr lang="en-US" altLang="ko-KR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9312C-BC21-A95D-249D-C913E2BA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6ACB0A-B038-314E-24A5-7E993AD0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5EE15E-638A-4D46-59FE-0D3C36F4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01991F-F940-AC79-A0C9-FC3FFD38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F9FE98-69A3-243C-371E-42D7684453F1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E6B01FD-EB2B-6484-9E54-BA4DF73A1CF3}"/>
              </a:ext>
            </a:extLst>
          </p:cNvPr>
          <p:cNvSpPr txBox="1"/>
          <p:nvPr/>
        </p:nvSpPr>
        <p:spPr>
          <a:xfrm>
            <a:off x="1027112" y="1439718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873AC5-FCB3-9A6E-0CD0-C5FDC918E5F8}"/>
              </a:ext>
            </a:extLst>
          </p:cNvPr>
          <p:cNvSpPr txBox="1"/>
          <p:nvPr/>
        </p:nvSpPr>
        <p:spPr>
          <a:xfrm>
            <a:off x="2284412" y="19558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1 : </a:t>
            </a:r>
          </a:p>
          <a:p>
            <a:pPr lvl="0" algn="l">
              <a:lnSpc>
                <a:spcPct val="99600"/>
              </a:lnSpc>
            </a:pP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기반 </a:t>
            </a:r>
            <a:r>
              <a:rPr lang="ko-KR" altLang="en-US" sz="6700" dirty="0" err="1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서비스</a:t>
            </a:r>
            <a:endParaRPr lang="ko-KR" sz="6700" b="0" i="0" u="none" strike="noStrike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DFD27A53-FCC2-B8EE-2F94-C62C3F37DD51}"/>
              </a:ext>
            </a:extLst>
          </p:cNvPr>
          <p:cNvSpPr/>
          <p:nvPr/>
        </p:nvSpPr>
        <p:spPr>
          <a:xfrm flipH="1">
            <a:off x="1945408" y="4000500"/>
            <a:ext cx="7050810" cy="5867400"/>
          </a:xfrm>
          <a:prstGeom prst="corner">
            <a:avLst>
              <a:gd name="adj1" fmla="val 79717"/>
              <a:gd name="adj2" fmla="val 297438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A478E7B7-CDE9-9F55-1ABB-3B608F63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A06B60A8-7D2D-738C-E4E2-E09FAB01C78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25F14A-0E3C-7803-6184-6CD265559FFC}"/>
              </a:ext>
            </a:extLst>
          </p:cNvPr>
          <p:cNvSpPr txBox="1"/>
          <p:nvPr/>
        </p:nvSpPr>
        <p:spPr>
          <a:xfrm>
            <a:off x="2428008" y="49911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Pinecone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벡터 데이터베이스</a:t>
            </a:r>
            <a:endParaRPr lang="en-US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Upstage Embeddings :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텍스트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임베딩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OpenAI GPT :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언어 모델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LangChain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RAG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파이프라인 구축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3B93AA2-C788-7F95-4049-6CF88822E04F}"/>
              </a:ext>
            </a:extLst>
          </p:cNvPr>
          <p:cNvSpPr txBox="1"/>
          <p:nvPr/>
        </p:nvSpPr>
        <p:spPr>
          <a:xfrm>
            <a:off x="2417038" y="77597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스트리밍 응답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질문 분류 및 검증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</a:t>
            </a:r>
            <a:r>
              <a:rPr lang="ko-KR" alt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용자 위험성향 자동 분석 및 업데이트</a:t>
            </a:r>
            <a:endParaRPr lang="en-US" altLang="ko-KR" sz="25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A2F4A4D-1142-A7DA-D626-C73CD524E698}"/>
              </a:ext>
            </a:extLst>
          </p:cNvPr>
          <p:cNvSpPr txBox="1"/>
          <p:nvPr/>
        </p:nvSpPr>
        <p:spPr>
          <a:xfrm>
            <a:off x="4271818" y="42562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4FF30D4-9987-E67A-C5CC-F9D14805F8E1}"/>
              </a:ext>
            </a:extLst>
          </p:cNvPr>
          <p:cNvSpPr txBox="1"/>
          <p:nvPr/>
        </p:nvSpPr>
        <p:spPr>
          <a:xfrm>
            <a:off x="4292600" y="72390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026" name="Picture 2" descr="챗봇 AI 시장 조사">
            <a:extLst>
              <a:ext uri="{FF2B5EF4-FFF2-40B4-BE49-F238E27FC236}">
                <a16:creationId xmlns:a16="http://schemas.microsoft.com/office/drawing/2014/main" id="{667D423A-7D85-482E-3945-85C2F3AFF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42" t="725" r="22996" b="-1"/>
          <a:stretch/>
        </p:blipFill>
        <p:spPr bwMode="auto">
          <a:xfrm>
            <a:off x="10807700" y="2305050"/>
            <a:ext cx="6587946" cy="65595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23AB20-FEBD-FD52-9811-82D9F2AA4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0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4BC1E-9DE0-1944-679F-3EC237FD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9FD5E1-7D5C-B487-85F0-87309686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4350" y="3280854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BB7854-224F-7DF9-F63E-A2DFB667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A02E65-4DE5-6878-278B-24B42412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16197">
            <a:off x="1011332" y="3251146"/>
            <a:ext cx="6565900" cy="6578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B82D4ED-8E42-5EE6-87A4-473540EBF2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B6F3DFB0-6152-79B7-8786-0A4133C74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DE6269D7-311E-3602-E941-7C94ABD5527C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B34EAC8-AECD-B044-CB3D-25841411C960}"/>
              </a:ext>
            </a:extLst>
          </p:cNvPr>
          <p:cNvSpPr txBox="1"/>
          <p:nvPr/>
        </p:nvSpPr>
        <p:spPr>
          <a:xfrm>
            <a:off x="6031167" y="11049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9AAFC5A-4B40-F375-131B-5AF0002E77D3}"/>
              </a:ext>
            </a:extLst>
          </p:cNvPr>
          <p:cNvSpPr txBox="1"/>
          <p:nvPr/>
        </p:nvSpPr>
        <p:spPr>
          <a:xfrm>
            <a:off x="7288467" y="1620982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핵심 기능 </a:t>
            </a:r>
            <a:r>
              <a:rPr lang="en-US" altLang="ko-KR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2 : </a:t>
            </a:r>
          </a:p>
          <a:p>
            <a:pPr lvl="0" algn="l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상품 추천 시스템</a:t>
            </a:r>
            <a:endParaRPr lang="en-US" altLang="ko-KR" sz="67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050" name="Picture 2" descr="MODU 요즘 뜨는 학과] 디지털 금융 시장의 미래 주역 대전대학교 핀테크학과">
            <a:extLst>
              <a:ext uri="{FF2B5EF4-FFF2-40B4-BE49-F238E27FC236}">
                <a16:creationId xmlns:a16="http://schemas.microsoft.com/office/drawing/2014/main" id="{E36A5C19-4969-A632-38E4-916E05911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188" r="18277" b="-101"/>
          <a:stretch/>
        </p:blipFill>
        <p:spPr bwMode="auto">
          <a:xfrm>
            <a:off x="951005" y="3264021"/>
            <a:ext cx="6630895" cy="65345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DC6C90-70DE-8034-B720-B83D5BB3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6197">
            <a:off x="2971545" y="7696199"/>
            <a:ext cx="6578600" cy="4165600"/>
          </a:xfrm>
          <a:prstGeom prst="rect">
            <a:avLst/>
          </a:prstGeom>
        </p:spPr>
      </p:pic>
      <p:sp>
        <p:nvSpPr>
          <p:cNvPr id="19" name="L 도형 18">
            <a:extLst>
              <a:ext uri="{FF2B5EF4-FFF2-40B4-BE49-F238E27FC236}">
                <a16:creationId xmlns:a16="http://schemas.microsoft.com/office/drawing/2014/main" id="{87EDCC18-AEA2-4C64-9F5B-662509B79A8C}"/>
              </a:ext>
            </a:extLst>
          </p:cNvPr>
          <p:cNvSpPr/>
          <p:nvPr/>
        </p:nvSpPr>
        <p:spPr>
          <a:xfrm flipH="1">
            <a:off x="9516196" y="3771900"/>
            <a:ext cx="7050810" cy="5867400"/>
          </a:xfrm>
          <a:prstGeom prst="corner">
            <a:avLst>
              <a:gd name="adj1" fmla="val 79717"/>
              <a:gd name="adj2" fmla="val 297438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614532-A0F5-F248-7518-6C2757B39C51}"/>
              </a:ext>
            </a:extLst>
          </p:cNvPr>
          <p:cNvSpPr txBox="1"/>
          <p:nvPr/>
        </p:nvSpPr>
        <p:spPr>
          <a:xfrm>
            <a:off x="9998796" y="4762500"/>
            <a:ext cx="5892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LightGBM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머신러닝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모델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pandas,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numpy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: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처리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다중 레이블 분류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가중치 점수 계산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1EF4DD0-873C-24CE-2E2F-1C23E3477788}"/>
              </a:ext>
            </a:extLst>
          </p:cNvPr>
          <p:cNvSpPr txBox="1"/>
          <p:nvPr/>
        </p:nvSpPr>
        <p:spPr>
          <a:xfrm>
            <a:off x="9987826" y="7531100"/>
            <a:ext cx="574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sz="25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프로필 기반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457200" lvl="0" indent="-457200" algn="just">
              <a:lnSpc>
                <a:spcPct val="132800"/>
              </a:lnSpc>
              <a:buFont typeface="Wingdings" panose="05000000000000000000" pitchFamily="2" charset="2"/>
              <a:buChar char="u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AI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대화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ML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분석을 통한 개인 맞춤 추천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41731E8-AC74-35DD-0C0E-EAED92AB3EFD}"/>
              </a:ext>
            </a:extLst>
          </p:cNvPr>
          <p:cNvSpPr txBox="1"/>
          <p:nvPr/>
        </p:nvSpPr>
        <p:spPr>
          <a:xfrm>
            <a:off x="11842606" y="4027632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기술 스택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48B7E1A8-642A-C029-0D4A-FEE4B987A108}"/>
              </a:ext>
            </a:extLst>
          </p:cNvPr>
          <p:cNvSpPr txBox="1"/>
          <p:nvPr/>
        </p:nvSpPr>
        <p:spPr>
          <a:xfrm>
            <a:off x="11863388" y="70104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b="1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주요 기능</a:t>
            </a:r>
            <a:endParaRPr lang="en-US" sz="4000" b="1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74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EBE20A-ECE0-63E1-FDAD-16DFB7EFA064}"/>
              </a:ext>
            </a:extLst>
          </p:cNvPr>
          <p:cNvSpPr/>
          <p:nvPr/>
        </p:nvSpPr>
        <p:spPr>
          <a:xfrm>
            <a:off x="1676400" y="3886200"/>
            <a:ext cx="4343400" cy="5715000"/>
          </a:xfrm>
          <a:prstGeom prst="roundRect">
            <a:avLst/>
          </a:prstGeom>
          <a:solidFill>
            <a:schemeClr val="bg1"/>
          </a:solidFill>
          <a:ln cmpd="sng">
            <a:noFill/>
            <a:extLst>
              <a:ext uri="{C807C97D-BFC1-408E-A445-0C87EB9F89A2}">
                <ask:lineSketchStyleProps xmlns:ask="http://schemas.microsoft.com/office/drawing/2018/sketchyshapes" sd="852854689">
                  <a:custGeom>
                    <a:avLst/>
                    <a:gdLst>
                      <a:gd name="connsiteX0" fmla="*/ 0 w 4343400"/>
                      <a:gd name="connsiteY0" fmla="*/ 723914 h 5715000"/>
                      <a:gd name="connsiteX1" fmla="*/ 723914 w 4343400"/>
                      <a:gd name="connsiteY1" fmla="*/ 0 h 5715000"/>
                      <a:gd name="connsiteX2" fmla="*/ 3619486 w 4343400"/>
                      <a:gd name="connsiteY2" fmla="*/ 0 h 5715000"/>
                      <a:gd name="connsiteX3" fmla="*/ 4343400 w 4343400"/>
                      <a:gd name="connsiteY3" fmla="*/ 723914 h 5715000"/>
                      <a:gd name="connsiteX4" fmla="*/ 4343400 w 4343400"/>
                      <a:gd name="connsiteY4" fmla="*/ 4991086 h 5715000"/>
                      <a:gd name="connsiteX5" fmla="*/ 3619486 w 4343400"/>
                      <a:gd name="connsiteY5" fmla="*/ 5715000 h 5715000"/>
                      <a:gd name="connsiteX6" fmla="*/ 723914 w 4343400"/>
                      <a:gd name="connsiteY6" fmla="*/ 5715000 h 5715000"/>
                      <a:gd name="connsiteX7" fmla="*/ 0 w 4343400"/>
                      <a:gd name="connsiteY7" fmla="*/ 4991086 h 5715000"/>
                      <a:gd name="connsiteX8" fmla="*/ 0 w 4343400"/>
                      <a:gd name="connsiteY8" fmla="*/ 723914 h 57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43400" h="5715000" fill="none" extrusionOk="0">
                        <a:moveTo>
                          <a:pt x="0" y="723914"/>
                        </a:moveTo>
                        <a:cubicBezTo>
                          <a:pt x="1601" y="367438"/>
                          <a:pt x="344464" y="34166"/>
                          <a:pt x="723914" y="0"/>
                        </a:cubicBezTo>
                        <a:cubicBezTo>
                          <a:pt x="1232140" y="72427"/>
                          <a:pt x="2662510" y="61419"/>
                          <a:pt x="3619486" y="0"/>
                        </a:cubicBezTo>
                        <a:cubicBezTo>
                          <a:pt x="4011452" y="-53974"/>
                          <a:pt x="4293218" y="308928"/>
                          <a:pt x="4343400" y="723914"/>
                        </a:cubicBezTo>
                        <a:cubicBezTo>
                          <a:pt x="4444276" y="2538264"/>
                          <a:pt x="4236087" y="3559258"/>
                          <a:pt x="4343400" y="4991086"/>
                        </a:cubicBezTo>
                        <a:cubicBezTo>
                          <a:pt x="4349381" y="5360539"/>
                          <a:pt x="4014216" y="5709309"/>
                          <a:pt x="3619486" y="5715000"/>
                        </a:cubicBezTo>
                        <a:cubicBezTo>
                          <a:pt x="3217387" y="5744827"/>
                          <a:pt x="1211973" y="5635694"/>
                          <a:pt x="723914" y="5715000"/>
                        </a:cubicBezTo>
                        <a:cubicBezTo>
                          <a:pt x="379332" y="5708757"/>
                          <a:pt x="-40572" y="5398916"/>
                          <a:pt x="0" y="4991086"/>
                        </a:cubicBezTo>
                        <a:cubicBezTo>
                          <a:pt x="50037" y="3379003"/>
                          <a:pt x="770" y="1180723"/>
                          <a:pt x="0" y="723914"/>
                        </a:cubicBezTo>
                        <a:close/>
                      </a:path>
                      <a:path w="4343400" h="5715000" stroke="0" extrusionOk="0">
                        <a:moveTo>
                          <a:pt x="0" y="723914"/>
                        </a:moveTo>
                        <a:cubicBezTo>
                          <a:pt x="55242" y="339165"/>
                          <a:pt x="337313" y="27515"/>
                          <a:pt x="723914" y="0"/>
                        </a:cubicBezTo>
                        <a:cubicBezTo>
                          <a:pt x="1998292" y="123000"/>
                          <a:pt x="2753852" y="-96860"/>
                          <a:pt x="3619486" y="0"/>
                        </a:cubicBezTo>
                        <a:cubicBezTo>
                          <a:pt x="3998924" y="-15524"/>
                          <a:pt x="4367106" y="276315"/>
                          <a:pt x="4343400" y="723914"/>
                        </a:cubicBezTo>
                        <a:cubicBezTo>
                          <a:pt x="4346573" y="1236754"/>
                          <a:pt x="4437667" y="3685603"/>
                          <a:pt x="4343400" y="4991086"/>
                        </a:cubicBezTo>
                        <a:cubicBezTo>
                          <a:pt x="4302220" y="5405812"/>
                          <a:pt x="4010867" y="5713621"/>
                          <a:pt x="3619486" y="5715000"/>
                        </a:cubicBezTo>
                        <a:cubicBezTo>
                          <a:pt x="2648671" y="5554293"/>
                          <a:pt x="1190739" y="5754667"/>
                          <a:pt x="723914" y="5715000"/>
                        </a:cubicBezTo>
                        <a:cubicBezTo>
                          <a:pt x="269392" y="5703949"/>
                          <a:pt x="-65156" y="5361375"/>
                          <a:pt x="0" y="4991086"/>
                        </a:cubicBezTo>
                        <a:cubicBezTo>
                          <a:pt x="32216" y="4252907"/>
                          <a:pt x="57206" y="1971540"/>
                          <a:pt x="0" y="72391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1501215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914400" y="13335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부가 기능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D0A4A0E8-9525-A46E-EC8D-02D7F148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6BF3C9DC-216B-EB4C-9D9B-916F5EA94E93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BB2615-9196-F2E4-ED56-19A006511896}"/>
              </a:ext>
            </a:extLst>
          </p:cNvPr>
          <p:cNvSpPr/>
          <p:nvPr/>
        </p:nvSpPr>
        <p:spPr>
          <a:xfrm>
            <a:off x="1905000" y="2971800"/>
            <a:ext cx="13868400" cy="1524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DAE4AF-7684-F533-66B8-E9C32B949ADD}"/>
              </a:ext>
            </a:extLst>
          </p:cNvPr>
          <p:cNvSpPr/>
          <p:nvPr/>
        </p:nvSpPr>
        <p:spPr>
          <a:xfrm>
            <a:off x="3533215" y="3629024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3E0D98D-9869-CAF5-CCB3-6715D64718E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785908" y="3095624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E91A4E-CBEB-8798-1BAA-2880CE7C4E1A}"/>
              </a:ext>
            </a:extLst>
          </p:cNvPr>
          <p:cNvSpPr txBox="1"/>
          <p:nvPr/>
        </p:nvSpPr>
        <p:spPr>
          <a:xfrm>
            <a:off x="1437060" y="43434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사용자 프로필 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D7A68-91F8-F46D-6578-632ABE9920CF}"/>
              </a:ext>
            </a:extLst>
          </p:cNvPr>
          <p:cNvSpPr txBox="1"/>
          <p:nvPr/>
        </p:nvSpPr>
        <p:spPr>
          <a:xfrm>
            <a:off x="1690406" y="5816600"/>
            <a:ext cx="4191000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회원가입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교육수준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연령대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성별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결혼상태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저축습관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직업분류 입력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금융위험태도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대화를 통해 자동 업데이트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567309-53CE-3280-A343-AB72A7C96B34}"/>
              </a:ext>
            </a:extLst>
          </p:cNvPr>
          <p:cNvSpPr/>
          <p:nvPr/>
        </p:nvSpPr>
        <p:spPr>
          <a:xfrm>
            <a:off x="6743047" y="39243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61708D-AA79-A4F5-56ED-955F3BE8C2BF}"/>
              </a:ext>
            </a:extLst>
          </p:cNvPr>
          <p:cNvSpPr/>
          <p:nvPr/>
        </p:nvSpPr>
        <p:spPr>
          <a:xfrm>
            <a:off x="8599862" y="3652836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F857FA1-9D78-35E2-7AB8-EACE6D9720AB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52555" y="3119436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48600B-97E7-A104-324B-1F1204DAD3CD}"/>
              </a:ext>
            </a:extLst>
          </p:cNvPr>
          <p:cNvSpPr txBox="1"/>
          <p:nvPr/>
        </p:nvSpPr>
        <p:spPr>
          <a:xfrm>
            <a:off x="6503707" y="43815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금융뉴스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자동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40D0FF-8FB5-8258-C475-662A8A5FD0FE}"/>
              </a:ext>
            </a:extLst>
          </p:cNvPr>
          <p:cNvSpPr txBox="1"/>
          <p:nvPr/>
        </p:nvSpPr>
        <p:spPr>
          <a:xfrm>
            <a:off x="6757053" y="6057900"/>
            <a:ext cx="4191000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실시간 뉴스 </a:t>
            </a:r>
            <a:r>
              <a:rPr lang="ko-KR" altLang="en-US" sz="2800" dirty="0" err="1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크롤링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네이버 뉴스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API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자동 분류 시스템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11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개 카테고리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AFA05D-BDE6-278F-712A-E644ECACC960}"/>
              </a:ext>
            </a:extLst>
          </p:cNvPr>
          <p:cNvSpPr/>
          <p:nvPr/>
        </p:nvSpPr>
        <p:spPr>
          <a:xfrm>
            <a:off x="11772247" y="3848100"/>
            <a:ext cx="4343400" cy="5715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6C7665-521F-53EE-E287-17E42B94A5FA}"/>
              </a:ext>
            </a:extLst>
          </p:cNvPr>
          <p:cNvSpPr/>
          <p:nvPr/>
        </p:nvSpPr>
        <p:spPr>
          <a:xfrm>
            <a:off x="13629062" y="3614740"/>
            <a:ext cx="505385" cy="457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7D9E63-B3F0-4CFF-C321-5135B3C49D3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3881755" y="3081340"/>
            <a:ext cx="0" cy="533400"/>
          </a:xfrm>
          <a:prstGeom prst="line">
            <a:avLst/>
          </a:prstGeom>
          <a:ln w="69850">
            <a:solidFill>
              <a:srgbClr val="0033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304361-6D3B-6508-194F-8186B5080881}"/>
              </a:ext>
            </a:extLst>
          </p:cNvPr>
          <p:cNvSpPr txBox="1"/>
          <p:nvPr/>
        </p:nvSpPr>
        <p:spPr>
          <a:xfrm>
            <a:off x="11532907" y="4305300"/>
            <a:ext cx="4697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고객지원</a:t>
            </a:r>
            <a:endParaRPr lang="en-US" altLang="ko-KR" sz="40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40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시스템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716B48-130B-5212-0FDB-4A75B25C6D33}"/>
              </a:ext>
            </a:extLst>
          </p:cNvPr>
          <p:cNvSpPr txBox="1"/>
          <p:nvPr/>
        </p:nvSpPr>
        <p:spPr>
          <a:xfrm>
            <a:off x="11786253" y="6237439"/>
            <a:ext cx="4191000" cy="19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0000CC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공지사항 관리 </a:t>
            </a: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Admin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페이지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latin typeface="Pretendard SemiBold" panose="020B0600000101010101" charset="-127"/>
                <a:ea typeface="Pretendard SemiBold" panose="020B0600000101010101" charset="-127"/>
              </a:rPr>
              <a:t>서비스 가이드</a:t>
            </a:r>
            <a:endParaRPr lang="en-US" altLang="ko-KR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16BF1-EA7A-F3B8-C449-1B0002BC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C357F72-23EB-1C22-C600-0AA9587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339913" y="4120496"/>
            <a:ext cx="5181600" cy="5207000"/>
          </a:xfrm>
          <a:prstGeom prst="ellipse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7BBBF51-55CE-C41F-28F9-BF03A5F1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DFDDEE-153F-92C6-8982-DFEBDDB6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60FB63-5BB3-B6B4-0AD1-3DFEDD913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3" y="3835400"/>
            <a:ext cx="5207000" cy="520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1EE233-BFCD-6F33-02C3-E4A1BF99B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313" y="3708400"/>
            <a:ext cx="4813300" cy="5473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60D0B76C-8A16-FF91-3B63-F8BD762AB8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F6685BA-91B6-8E6B-078E-B617287EC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566" y="4254500"/>
            <a:ext cx="1612900" cy="635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F6B83F9-D759-A7FE-4C77-E9347D42D8F1}"/>
              </a:ext>
            </a:extLst>
          </p:cNvPr>
          <p:cNvSpPr txBox="1"/>
          <p:nvPr/>
        </p:nvSpPr>
        <p:spPr>
          <a:xfrm>
            <a:off x="10926765" y="49149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금융 관련 법령 및 시행령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816FCC-BB28-1ADC-026C-89133A73570C}"/>
              </a:ext>
            </a:extLst>
          </p:cNvPr>
          <p:cNvSpPr txBox="1"/>
          <p:nvPr/>
        </p:nvSpPr>
        <p:spPr>
          <a:xfrm>
            <a:off x="10926765" y="43561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챗봇</a:t>
            </a:r>
            <a:r>
              <a:rPr lang="ko-KR" altLang="en-US" sz="3600" b="0" i="0" u="none" strike="noStrike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4A64575-6719-4FE6-8925-DB4FBF9B5A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0AB43004-9126-A35B-60A4-CC77CFE03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566" y="5969000"/>
            <a:ext cx="1612900" cy="6350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C95F54B-9013-70E0-1EAD-9D1E9358A5C5}"/>
              </a:ext>
            </a:extLst>
          </p:cNvPr>
          <p:cNvSpPr txBox="1"/>
          <p:nvPr/>
        </p:nvSpPr>
        <p:spPr>
          <a:xfrm>
            <a:off x="10947399" y="6766859"/>
            <a:ext cx="6925129" cy="3451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금융감독원 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API 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정적 데이터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, 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사용자 데이터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59C010B-E4C5-166E-3202-E78F4EE9A366}"/>
              </a:ext>
            </a:extLst>
          </p:cNvPr>
          <p:cNvSpPr txBox="1"/>
          <p:nvPr/>
        </p:nvSpPr>
        <p:spPr>
          <a:xfrm>
            <a:off x="9326566" y="60452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3A7EAF2-4CFA-983B-F3F5-3D7C722E4D6D}"/>
              </a:ext>
            </a:extLst>
          </p:cNvPr>
          <p:cNvSpPr txBox="1"/>
          <p:nvPr/>
        </p:nvSpPr>
        <p:spPr>
          <a:xfrm>
            <a:off x="10926765" y="60706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금융상품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6E9FF9F-FF71-76BA-94C5-F5671DCDF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365313" y="5954059"/>
            <a:ext cx="457200" cy="457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C1EE808-F726-93F2-3729-6C1B7AE9B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C2BE3EC-74BC-E17A-7B02-4321E120867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F9E2993-7458-8D00-6CE7-FC866A443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5600700"/>
            <a:ext cx="61976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A0AC3A9-696D-93B5-C886-19B40BF53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2566" y="7416800"/>
            <a:ext cx="6197600" cy="254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FF2C7108-0D45-3489-C649-81E0B26539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57B643DA-9776-26D1-85EE-B85149FF0D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2566" y="7785100"/>
            <a:ext cx="1612900" cy="635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B078928-5D09-B686-5465-64143FF78BDE}"/>
              </a:ext>
            </a:extLst>
          </p:cNvPr>
          <p:cNvSpPr txBox="1"/>
          <p:nvPr/>
        </p:nvSpPr>
        <p:spPr>
          <a:xfrm>
            <a:off x="10926765" y="84328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네이버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 API(11</a:t>
            </a:r>
            <a:r>
              <a:rPr lang="ko-KR" altLang="en-US" sz="2800" dirty="0">
                <a:solidFill>
                  <a:srgbClr val="525252"/>
                </a:solidFill>
                <a:ea typeface="Pretendard Light"/>
              </a:rPr>
              <a:t>개 카테고리</a:t>
            </a:r>
            <a:r>
              <a:rPr lang="en-US" altLang="ko-KR" sz="2800" dirty="0">
                <a:solidFill>
                  <a:srgbClr val="525252"/>
                </a:solidFill>
                <a:ea typeface="Pretendard Light"/>
              </a:rPr>
              <a:t>)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23E8F13-736A-06EE-C37F-8086DC1E1FA8}"/>
              </a:ext>
            </a:extLst>
          </p:cNvPr>
          <p:cNvSpPr txBox="1"/>
          <p:nvPr/>
        </p:nvSpPr>
        <p:spPr>
          <a:xfrm>
            <a:off x="9326566" y="78486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74CFFF5-65B3-4ED2-BFAF-99A2E5709F7C}"/>
              </a:ext>
            </a:extLst>
          </p:cNvPr>
          <p:cNvSpPr txBox="1"/>
          <p:nvPr/>
        </p:nvSpPr>
        <p:spPr>
          <a:xfrm>
            <a:off x="10926765" y="78740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뉴스 데이터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F92E6B-21BA-9E6D-1F6B-F5832AFA87AB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22B483F-8BF1-4CF2-3EA4-3781D3CABC3F}"/>
              </a:ext>
            </a:extLst>
          </p:cNvPr>
          <p:cNvSpPr txBox="1"/>
          <p:nvPr/>
        </p:nvSpPr>
        <p:spPr>
          <a:xfrm>
            <a:off x="8255000" y="1168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03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9863D64-6E18-7F1F-A77E-3C3AF337B97F}"/>
              </a:ext>
            </a:extLst>
          </p:cNvPr>
          <p:cNvSpPr txBox="1"/>
          <p:nvPr/>
        </p:nvSpPr>
        <p:spPr>
          <a:xfrm>
            <a:off x="4494858" y="2197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8E20EF05-DE93-F107-21CD-F5319BA7B5D6}"/>
              </a:ext>
            </a:extLst>
          </p:cNvPr>
          <p:cNvSpPr txBox="1"/>
          <p:nvPr/>
        </p:nvSpPr>
        <p:spPr>
          <a:xfrm>
            <a:off x="9326566" y="43370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dirty="0">
                <a:solidFill>
                  <a:srgbClr val="FFFFFF"/>
                </a:solidFill>
                <a:latin typeface="Pretendard Bold"/>
              </a:rPr>
              <a:t>1</a:t>
            </a:r>
            <a:endParaRPr lang="en-US" sz="26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5F74644-6EE3-9AF6-A74E-0F464290E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3DB248-C797-3D0E-0A33-E962170D6F36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</a:t>
            </a:r>
            <a:r>
              <a:rPr lang="en-US" sz="2600" dirty="0">
                <a:solidFill>
                  <a:srgbClr val="FFFFFF"/>
                </a:solidFill>
                <a:latin typeface="Pretendard Bold"/>
              </a:rPr>
              <a:t>3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-1</a:t>
            </a:r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902117E6-B6C6-FE29-9C05-19D6D92CCC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6913" y="5534214"/>
            <a:ext cx="1857186" cy="1857186"/>
          </a:xfrm>
          <a:prstGeom prst="rect">
            <a:avLst/>
          </a:prstGeom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5980FEF2-6041-20EB-285B-FAF374509D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9080500"/>
            <a:ext cx="61976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spc="100" dirty="0">
                <a:solidFill>
                  <a:srgbClr val="FFFFFF"/>
                </a:solidFill>
                <a:latin typeface="Pretendard SemiBold"/>
              </a:rPr>
              <a:t>CODEDOC</a:t>
            </a:r>
            <a:endParaRPr lang="en-US" sz="1400" b="0" i="0" u="none" strike="noStrike" spc="100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 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 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028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533900" y="20574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활용 데이터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70A6BE2-02A7-D425-4E18-18A09DD95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EE61996A-C7C0-AD6E-B17D-07E338DF07BB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CCD0997C-C6D9-7447-D3BD-CF03C8F65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145345"/>
              </p:ext>
            </p:extLst>
          </p:nvPr>
        </p:nvGraphicFramePr>
        <p:xfrm>
          <a:off x="2057400" y="1790699"/>
          <a:ext cx="13563600" cy="8449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13DF374-7841-5AA6-3280-23906ECF31B2}"/>
              </a:ext>
            </a:extLst>
          </p:cNvPr>
          <p:cNvSpPr txBox="1"/>
          <p:nvPr/>
        </p:nvSpPr>
        <p:spPr>
          <a:xfrm>
            <a:off x="6324600" y="49149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ko-KR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110, 673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텍스트 조각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461E4-7949-6E52-C9EA-EC5050A9E01B}"/>
              </a:ext>
            </a:extLst>
          </p:cNvPr>
          <p:cNvSpPr txBox="1"/>
          <p:nvPr/>
        </p:nvSpPr>
        <p:spPr>
          <a:xfrm>
            <a:off x="9175750" y="6543021"/>
            <a:ext cx="3203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법령 및 시행령</a:t>
            </a:r>
          </a:p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0386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8204200"/>
            <a:ext cx="4305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수집 범위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~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법령 폴더의 모든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Word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문서</a:t>
            </a:r>
            <a:endParaRPr lang="en-US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파일 형식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.docx</a:t>
            </a: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수집 방식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08600" y="82042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텍스트 추출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en-US" altLang="ko-KR" sz="1900" dirty="0" err="1">
                <a:solidFill>
                  <a:srgbClr val="000000"/>
                </a:solidFill>
                <a:ea typeface="Pretendard Light"/>
              </a:rPr>
              <a:t>LangChain</a:t>
            </a:r>
            <a:endParaRPr lang="en-US" altLang="ko-KR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Docx2txtLoader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활용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분할 기준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조 정규표현식 매칭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청크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 크기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1500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자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99600" y="81915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임베딩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Upstage Solar-embedding-1-large (1536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차원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2042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저장소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Pinecone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벡터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DB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배치 처리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API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제한 고려하여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30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개씩 업로드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47625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47625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47625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4762500"/>
            <a:ext cx="1333500" cy="133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3000" y="6311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223001" y="63246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문서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전처리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 및 분할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3246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벡터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임베딩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87399" y="63246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벡터 </a:t>
            </a:r>
            <a:r>
              <a:rPr lang="en-US" altLang="ko-KR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저장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6769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6769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6769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2098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D5A88F06-9563-9563-7182-FBF00AEC2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D0562285-C902-5595-5762-BDDC3C869435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 활용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F00CD-DF88-C4D1-0AD9-BDB96C9F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FAA688-CCAC-0B84-EB34-CE3D5BBE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636D4-0735-FDDB-E1B7-597AC1E2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795ACA31-BF0B-E298-548D-70DD3D1B22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AB04BD4-DFFC-3DDC-901B-F3C3546370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9A028D58-59E5-0D53-5B45-4532FFA8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3B40F3-9FD9-BDFA-2B19-F4C4C359C0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A8E66D6D-2624-8C15-A40B-FE4A5D4D55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DE39DCC6-5EA9-7F8E-8A6C-31AA075B56E3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DDF8D38-B757-6A6E-A193-B047FCF97C97}"/>
              </a:ext>
            </a:extLst>
          </p:cNvPr>
          <p:cNvSpPr txBox="1"/>
          <p:nvPr/>
        </p:nvSpPr>
        <p:spPr>
          <a:xfrm>
            <a:off x="8128000" y="1028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altLang="ko-KR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altLang="ko-KR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979E47E-4C66-D5FF-E615-0F148245B137}"/>
              </a:ext>
            </a:extLst>
          </p:cNvPr>
          <p:cNvSpPr txBox="1"/>
          <p:nvPr/>
        </p:nvSpPr>
        <p:spPr>
          <a:xfrm>
            <a:off x="4533900" y="20574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활용 데이터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02D5072-81EA-1B85-342F-ECCA85B8F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86B68635-FA36-A694-7BAC-19957DD0DED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20E5F369-6460-AA84-00D2-9489294BE487}"/>
              </a:ext>
            </a:extLst>
          </p:cNvPr>
          <p:cNvGraphicFramePr/>
          <p:nvPr/>
        </p:nvGraphicFramePr>
        <p:xfrm>
          <a:off x="2057400" y="1790699"/>
          <a:ext cx="13563600" cy="8449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FEB4323-49CF-427B-B7E3-7D1352A58BE4}"/>
              </a:ext>
            </a:extLst>
          </p:cNvPr>
          <p:cNvSpPr txBox="1"/>
          <p:nvPr/>
        </p:nvSpPr>
        <p:spPr>
          <a:xfrm>
            <a:off x="6324600" y="49149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ko-KR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110, 673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텍스트 조각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2CF1DB-551B-6572-5E9A-8FED42DF6F2E}"/>
              </a:ext>
            </a:extLst>
          </p:cNvPr>
          <p:cNvSpPr txBox="1"/>
          <p:nvPr/>
        </p:nvSpPr>
        <p:spPr>
          <a:xfrm>
            <a:off x="9175750" y="6543021"/>
            <a:ext cx="3203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관련 법령 및 시행령</a:t>
            </a:r>
          </a:p>
          <a:p>
            <a:pPr algn="ctr"/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5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7BAA9-E740-865B-6D4E-3109A0FB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D44899-5DDD-CA42-F158-C06E124C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F4FFFC-249D-A42D-26E8-66839D52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0386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ECF239-F069-1872-EE94-419B0E276284}"/>
              </a:ext>
            </a:extLst>
          </p:cNvPr>
          <p:cNvSpPr txBox="1"/>
          <p:nvPr/>
        </p:nvSpPr>
        <p:spPr>
          <a:xfrm>
            <a:off x="1587500" y="8204200"/>
            <a:ext cx="4305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수집 범위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~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법령 폴더의 모든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Word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문서</a:t>
            </a:r>
            <a:endParaRPr lang="en-US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파일 형식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.docx</a:t>
            </a: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수집 방식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B395573-15BD-9FAC-B932-1D394853B3CF}"/>
              </a:ext>
            </a:extLst>
          </p:cNvPr>
          <p:cNvSpPr txBox="1"/>
          <p:nvPr/>
        </p:nvSpPr>
        <p:spPr>
          <a:xfrm>
            <a:off x="5308600" y="82042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텍스트 추출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en-US" altLang="ko-KR" sz="1900" dirty="0" err="1">
                <a:solidFill>
                  <a:srgbClr val="000000"/>
                </a:solidFill>
                <a:ea typeface="Pretendard Light"/>
              </a:rPr>
              <a:t>LangChain</a:t>
            </a:r>
            <a:endParaRPr lang="en-US" altLang="ko-KR" sz="19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Docx2txtLoader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활용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분할 기준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조 정규표현식 매칭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청크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 크기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1500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자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98C870-208B-05F5-5E51-1CFE5F4D3C3F}"/>
              </a:ext>
            </a:extLst>
          </p:cNvPr>
          <p:cNvSpPr txBox="1"/>
          <p:nvPr/>
        </p:nvSpPr>
        <p:spPr>
          <a:xfrm>
            <a:off x="9499600" y="81915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ea typeface="Pretendard Light"/>
              </a:rPr>
              <a:t>임베딩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Upstage Solar-embedding-1-large (1536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차원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F5E1B2-8F0A-60F0-4206-D95D57F9FC45}"/>
              </a:ext>
            </a:extLst>
          </p:cNvPr>
          <p:cNvSpPr txBox="1"/>
          <p:nvPr/>
        </p:nvSpPr>
        <p:spPr>
          <a:xfrm>
            <a:off x="13106400" y="82042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저장소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: Pinecone </a:t>
            </a:r>
            <a:r>
              <a:rPr lang="ko-KR" altLang="en-US" sz="1900" dirty="0">
                <a:solidFill>
                  <a:srgbClr val="000000"/>
                </a:solidFill>
                <a:ea typeface="Pretendard Light"/>
              </a:rPr>
              <a:t>벡터 </a:t>
            </a:r>
            <a:r>
              <a:rPr lang="en-US" altLang="ko-KR" sz="1900" dirty="0">
                <a:solidFill>
                  <a:srgbClr val="000000"/>
                </a:solidFill>
                <a:ea typeface="Pretendard Light"/>
              </a:rPr>
              <a:t>DB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배치 처리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a typeface="Pretendard Light"/>
              </a:rPr>
              <a:t>: API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Light"/>
              </a:rPr>
              <a:t>제한 고려하여</a:t>
            </a:r>
            <a:endParaRPr lang="en-US" altLang="ko-KR" sz="19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1100"/>
              </a:lnSpc>
            </a:pPr>
            <a:r>
              <a:rPr 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30</a:t>
            </a:r>
            <a:r>
              <a:rPr lang="ko-KR" altLang="en-US" sz="1900" dirty="0">
                <a:solidFill>
                  <a:srgbClr val="000000"/>
                </a:solidFill>
                <a:latin typeface="Pretendard Light"/>
                <a:ea typeface="Pretendard Light"/>
              </a:rPr>
              <a:t>개씩 업로드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01A9051-05F5-5B74-0840-5C607656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55C09BF-3E8D-4684-2F20-6B29E6F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47625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BF0FBA-2E05-1AC4-9427-B8A53BB8A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47625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D77882-E1D3-017C-6C21-ED0CBFFFC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47625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8506AE7-8DBA-D873-6832-A9D32CE34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4762500"/>
            <a:ext cx="1333500" cy="13335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8BB7329-D594-3199-E80E-36C9499D17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C7CEA4B-37BE-EE93-31A9-73ED91D043FC}"/>
              </a:ext>
            </a:extLst>
          </p:cNvPr>
          <p:cNvSpPr txBox="1"/>
          <p:nvPr/>
        </p:nvSpPr>
        <p:spPr>
          <a:xfrm>
            <a:off x="2413000" y="6311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>
                <a:solidFill>
                  <a:srgbClr val="FFFFFF"/>
                </a:solidFill>
                <a:ea typeface="Hakgyoansim Chulseokbu TTF B"/>
              </a:rPr>
              <a:t>원본 데이터 수집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708CBA9-93D0-EB93-450E-DD835E55FCEF}"/>
              </a:ext>
            </a:extLst>
          </p:cNvPr>
          <p:cNvSpPr txBox="1"/>
          <p:nvPr/>
        </p:nvSpPr>
        <p:spPr>
          <a:xfrm>
            <a:off x="6223001" y="63246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문서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전처리</a:t>
            </a: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 및 분할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E4EF8ED-E9C7-0507-A3A4-311E403E1E39}"/>
              </a:ext>
            </a:extLst>
          </p:cNvPr>
          <p:cNvSpPr txBox="1"/>
          <p:nvPr/>
        </p:nvSpPr>
        <p:spPr>
          <a:xfrm>
            <a:off x="9753600" y="63246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벡터 </a:t>
            </a:r>
            <a:r>
              <a:rPr lang="ko-KR" altLang="en-US" sz="3200" dirty="0" err="1">
                <a:solidFill>
                  <a:srgbClr val="FFFFFF"/>
                </a:solidFill>
                <a:ea typeface="Hakgyoansim Chulseokbu TTF B"/>
              </a:rPr>
              <a:t>임베딩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12C4BD2-92C3-8F59-A71B-15188DB0C264}"/>
              </a:ext>
            </a:extLst>
          </p:cNvPr>
          <p:cNvSpPr txBox="1"/>
          <p:nvPr/>
        </p:nvSpPr>
        <p:spPr>
          <a:xfrm>
            <a:off x="13487399" y="6324600"/>
            <a:ext cx="238760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벡터 </a:t>
            </a:r>
            <a:r>
              <a:rPr lang="en-US" altLang="ko-KR" sz="3200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저장</a:t>
            </a:r>
            <a:endParaRPr lang="ko-KR" sz="3200" b="0" i="0" u="none" strike="noStrike" dirty="0">
              <a:solidFill>
                <a:srgbClr val="FFFFFF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F460719-8FDD-215E-763B-4966EA1B9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6769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C13611C-3987-B6A2-BAA9-6374ACDA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6769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AF1C108-D56D-FB76-F6C7-B9A839556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6769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FE9E9C9-7F40-5508-EEA3-D69844A49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D96665-7C78-7E61-FD32-065AFCC481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DA97071D-28F0-DFA8-3344-32C3BD798F80}"/>
              </a:ext>
            </a:extLst>
          </p:cNvPr>
          <p:cNvSpPr txBox="1"/>
          <p:nvPr/>
        </p:nvSpPr>
        <p:spPr>
          <a:xfrm>
            <a:off x="7480300" y="11049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459CC68-6C99-9C45-197C-1ACC72DD60A5}"/>
              </a:ext>
            </a:extLst>
          </p:cNvPr>
          <p:cNvSpPr txBox="1"/>
          <p:nvPr/>
        </p:nvSpPr>
        <p:spPr>
          <a:xfrm>
            <a:off x="3162300" y="22098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287374E-F90A-176B-A227-3C9283FC4D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CC6B6EC5-CD6F-5163-8F30-C812C685620E}"/>
              </a:ext>
            </a:extLst>
          </p:cNvPr>
          <p:cNvSpPr txBox="1"/>
          <p:nvPr/>
        </p:nvSpPr>
        <p:spPr>
          <a:xfrm>
            <a:off x="16383000" y="5080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</p:spTree>
    <p:extLst>
      <p:ext uri="{BB962C8B-B14F-4D97-AF65-F5344CB8AC3E}">
        <p14:creationId xmlns:p14="http://schemas.microsoft.com/office/powerpoint/2010/main" val="192378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1755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15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핵심 기능 및 데이터 수집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2600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1755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1755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9281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9281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9154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3B7DDD"/>
                </a:solidFill>
                <a:latin typeface="Pretendard SemiBold"/>
              </a:rPr>
              <a:t>CODEDOC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C44FE3D4-CCC8-187F-300E-93541314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3B9F04B-9850-2110-4E79-3AE1699A4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E46A13B3-804D-9C76-DF8C-3A9A3C40A2F0}"/>
              </a:ext>
            </a:extLst>
          </p:cNvPr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A15BCE4-AE6C-783F-7D09-F73A51E2EE7B}"/>
              </a:ext>
            </a:extLst>
          </p:cNvPr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시스템 아키텍처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1A4ED9E4-0733-6405-A2CB-C39EE9A91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434E60B-8402-5594-098A-BB85DB71F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7AC4ECE9-C920-C1D4-8AF1-EBD317F388C5}"/>
              </a:ext>
            </a:extLst>
          </p:cNvPr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DDDEDC2-1B4C-F7B8-F023-AF807766B25A}"/>
              </a:ext>
            </a:extLst>
          </p:cNvPr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메인 앱 화면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CBC8C297-E220-F14F-B975-92F3C1ED8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57A05E2E-81B8-DBF3-DCBA-799B2537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E91D1C25-E221-A2CD-D335-7F14F5F937E9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3B0D025E-2897-7348-4B3C-1AE67076254B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앱</a:t>
            </a: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 시연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81100" y="5778500"/>
            <a:ext cx="47752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35000" y="40005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937000"/>
            <a:ext cx="38100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937000"/>
            <a:ext cx="3810000" cy="381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834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37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3937000"/>
            <a:ext cx="3810000" cy="381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5311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42291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8648700"/>
            <a:ext cx="4381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00" y="8648700"/>
            <a:ext cx="4381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8648700"/>
            <a:ext cx="4381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45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>
                <a:solidFill>
                  <a:srgbClr val="201A74"/>
                </a:solidFill>
                <a:ea typeface="Hakgyoansim Chulseokbu TTF B"/>
              </a:rPr>
              <a:t>메인 앱 구조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004AB6"/>
                </a:solidFill>
                <a:latin typeface="Pretendard SemiBold"/>
              </a:rPr>
              <a:t>Chapter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19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기대 효과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40FFA-E0F2-34EC-73B9-CBBCE8B1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C5992D-F3AA-B7A4-2A9C-52FE6A07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103C8ABF-217E-A090-ED0D-0AAA0060FC3A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3AAFF40-B3FF-E936-D899-30C3C146574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CC142F9-014E-0B34-F1A2-E8AAB9FE90D1}"/>
              </a:ext>
            </a:extLst>
          </p:cNvPr>
          <p:cNvSpPr txBox="1"/>
          <p:nvPr/>
        </p:nvSpPr>
        <p:spPr>
          <a:xfrm>
            <a:off x="914400" y="1471612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FE2E69E-6BF6-5321-D045-86F91FA512C2}"/>
              </a:ext>
            </a:extLst>
          </p:cNvPr>
          <p:cNvSpPr txBox="1"/>
          <p:nvPr/>
        </p:nvSpPr>
        <p:spPr>
          <a:xfrm>
            <a:off x="914400" y="1390650"/>
            <a:ext cx="8229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기대 효과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C1F000-40CB-8101-779D-59DE561CDED1}"/>
              </a:ext>
            </a:extLst>
          </p:cNvPr>
          <p:cNvGrpSpPr/>
          <p:nvPr/>
        </p:nvGrpSpPr>
        <p:grpSpPr>
          <a:xfrm rot="21413519">
            <a:off x="6497965" y="2701102"/>
            <a:ext cx="6179280" cy="6562634"/>
            <a:chOff x="6527384" y="2798173"/>
            <a:chExt cx="6179280" cy="65626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38366FA-8DFC-D895-F75D-56017833F5F3}"/>
                </a:ext>
              </a:extLst>
            </p:cNvPr>
            <p:cNvGrpSpPr/>
            <p:nvPr/>
          </p:nvGrpSpPr>
          <p:grpSpPr>
            <a:xfrm>
              <a:off x="6527384" y="2798173"/>
              <a:ext cx="4626490" cy="6562634"/>
              <a:chOff x="6527384" y="2798173"/>
              <a:chExt cx="4626490" cy="6562634"/>
            </a:xfrm>
          </p:grpSpPr>
          <p:sp>
            <p:nvSpPr>
              <p:cNvPr id="6" name="원형: 비어 있음 5">
                <a:extLst>
                  <a:ext uri="{FF2B5EF4-FFF2-40B4-BE49-F238E27FC236}">
                    <a16:creationId xmlns:a16="http://schemas.microsoft.com/office/drawing/2014/main" id="{2C4DA2A2-8306-3A41-C031-772CCB91A3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833874" y="3919490"/>
                <a:ext cx="4320000" cy="4320000"/>
              </a:xfrm>
              <a:prstGeom prst="donut">
                <a:avLst>
                  <a:gd name="adj" fmla="val 7096"/>
                </a:avLst>
              </a:prstGeom>
              <a:solidFill>
                <a:srgbClr val="0000CC"/>
              </a:solidFill>
              <a:ln w="984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C23A5992-4310-C8B0-05FC-4C09D90C2D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787194" y="2798173"/>
                <a:ext cx="2520000" cy="2520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42EE078-11A0-EABA-5CCA-A90CAF8E30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1385">
                <a:off x="6527384" y="6840807"/>
                <a:ext cx="2520000" cy="2520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9CB8A6-B73B-860F-ED18-E7D254CE7821}"/>
                </a:ext>
              </a:extLst>
            </p:cNvPr>
            <p:cNvSpPr>
              <a:spLocks noChangeAspect="1"/>
            </p:cNvSpPr>
            <p:nvPr/>
          </p:nvSpPr>
          <p:spPr>
            <a:xfrm rot="20201385">
              <a:off x="10186664" y="5310648"/>
              <a:ext cx="2520000" cy="2520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67FD83-8C31-4C11-A45F-4C2B57065AB3}"/>
              </a:ext>
            </a:extLst>
          </p:cNvPr>
          <p:cNvSpPr txBox="1"/>
          <p:nvPr/>
        </p:nvSpPr>
        <p:spPr>
          <a:xfrm>
            <a:off x="6806903" y="3553970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사용자 관점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FC68C-E17B-3C2C-BC1A-DACD0739C8D5}"/>
              </a:ext>
            </a:extLst>
          </p:cNvPr>
          <p:cNvSpPr txBox="1"/>
          <p:nvPr/>
        </p:nvSpPr>
        <p:spPr>
          <a:xfrm>
            <a:off x="10337048" y="5810779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비즈니스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5AE71-B142-3D9A-8FD7-40067BFA0B65}"/>
              </a:ext>
            </a:extLst>
          </p:cNvPr>
          <p:cNvSpPr txBox="1"/>
          <p:nvPr/>
        </p:nvSpPr>
        <p:spPr>
          <a:xfrm>
            <a:off x="6766113" y="7499798"/>
            <a:ext cx="220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사회적</a:t>
            </a:r>
            <a:endParaRPr lang="en-US" altLang="ko-KR" sz="3600" dirty="0">
              <a:solidFill>
                <a:srgbClr val="201A74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관점</a:t>
            </a: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55004BF5-CB3A-588E-D041-9174E85850C3}"/>
              </a:ext>
            </a:extLst>
          </p:cNvPr>
          <p:cNvSpPr/>
          <p:nvPr/>
        </p:nvSpPr>
        <p:spPr>
          <a:xfrm>
            <a:off x="10515600" y="1050548"/>
            <a:ext cx="6302295" cy="2756770"/>
          </a:xfrm>
          <a:prstGeom prst="borderCallout2">
            <a:avLst>
              <a:gd name="adj1" fmla="val 18750"/>
              <a:gd name="adj2" fmla="val 348"/>
              <a:gd name="adj3" fmla="val 18750"/>
              <a:gd name="adj4" fmla="val -16667"/>
              <a:gd name="adj5" fmla="val 76417"/>
              <a:gd name="adj6" fmla="val -43075"/>
            </a:avLst>
          </a:prstGeom>
          <a:solidFill>
            <a:schemeClr val="tx2">
              <a:lumMod val="40000"/>
              <a:lumOff val="60000"/>
            </a:schemeClr>
          </a:solidFill>
          <a:ln w="139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절약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개별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방문 없이 통합 비교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정확한 선택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기반 개인 맞춤 추천으로 최적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편의성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24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언제든 상담 가능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신뢰성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공신력 있는 데이터 기반 정보 제공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0B75FCC5-8F92-43A9-5AE5-20200BA6B873}"/>
              </a:ext>
            </a:extLst>
          </p:cNvPr>
          <p:cNvSpPr/>
          <p:nvPr/>
        </p:nvSpPr>
        <p:spPr>
          <a:xfrm flipH="1">
            <a:off x="11860832" y="7108784"/>
            <a:ext cx="6291420" cy="2756770"/>
          </a:xfrm>
          <a:prstGeom prst="borderCallout2">
            <a:avLst>
              <a:gd name="adj1" fmla="val -186"/>
              <a:gd name="adj2" fmla="val 51663"/>
              <a:gd name="adj3" fmla="val -47433"/>
              <a:gd name="adj4" fmla="val 65700"/>
              <a:gd name="adj5" fmla="val -46477"/>
              <a:gd name="adj6" fmla="val 96881"/>
            </a:avLst>
          </a:prstGeom>
          <a:solidFill>
            <a:schemeClr val="tx2">
              <a:lumMod val="40000"/>
              <a:lumOff val="60000"/>
            </a:schemeClr>
          </a:solidFill>
          <a:ln w="139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운영 효율성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자동화로 상담 비용 절감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 만족도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개인화 서비스로 만족도 향상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활용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 행동 패턴 분석을 통한 서비스 개선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확장성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플랫폼 기반으로 다양한 금융 서비스 확장 가능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23CF3773-9F8F-0C65-662F-0DFEEA221D02}"/>
              </a:ext>
            </a:extLst>
          </p:cNvPr>
          <p:cNvSpPr/>
          <p:nvPr/>
        </p:nvSpPr>
        <p:spPr>
          <a:xfrm>
            <a:off x="381000" y="4076700"/>
            <a:ext cx="5496015" cy="2756770"/>
          </a:xfrm>
          <a:prstGeom prst="borderCallout2">
            <a:avLst>
              <a:gd name="adj1" fmla="val 101140"/>
              <a:gd name="adj2" fmla="val 77582"/>
              <a:gd name="adj3" fmla="val 162481"/>
              <a:gd name="adj4" fmla="val 81523"/>
              <a:gd name="adj5" fmla="val 163617"/>
              <a:gd name="adj6" fmla="val 133247"/>
            </a:avLst>
          </a:prstGeom>
          <a:solidFill>
            <a:schemeClr val="tx2">
              <a:lumMod val="40000"/>
              <a:lumOff val="60000"/>
            </a:schemeClr>
          </a:solidFill>
          <a:ln w="139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접근성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전문 지식이 없어도 쉬운 상품 선택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정보 격차 해소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AI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상담으로 전문가 수준의 조언 제공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금융 교육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상담 과정에서 자연스러운 금융 지식 습득</a:t>
            </a:r>
          </a:p>
        </p:txBody>
      </p:sp>
    </p:spTree>
    <p:extLst>
      <p:ext uri="{BB962C8B-B14F-4D97-AF65-F5344CB8AC3E}">
        <p14:creationId xmlns:p14="http://schemas.microsoft.com/office/powerpoint/2010/main" val="3111700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4194B4-E4FA-74FE-28CC-E6715F9C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359AFA-285D-B87F-4D84-2876135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1A6D49-8054-6497-34F0-865CB2333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038687-8626-CAE9-B4D5-17E0D564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49CEC-A6FA-CB01-F99A-4A4957C7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C752A70-AC62-4E63-56AC-CA52404E8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C767DE-5DBF-FCAE-364A-6B7B617EB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349D558-50E7-8682-11ED-2C37851C4E62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2FB8EB7-6099-2B6A-9580-B210C94C4E3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581A237-51EB-B3EC-F354-70604124B956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AEA64AE-42F5-8AD1-198F-8BC93B31798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27D9B2B-4CDC-0670-6B78-069E104AC419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3CD5DE-15BD-DB4F-3D79-72F14C5122AE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D3797E-AB07-3571-35D1-26CFCF28D259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B954-BDF9-A281-836B-715427A6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85D992-05B6-3BA2-C496-6D519777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FE4D22-CAFD-EE3A-29C5-F03B56D15E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937636-BD3A-34F6-7180-49327CCDD0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EF607A-D672-1B4C-E3A6-8FDDD2B4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263AB1-610A-0EC7-8B3E-7BE4E257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1F851B-1DB6-4457-508C-196E5DD628A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A6CA95-65AC-5949-C213-F2A5E5253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438C12-B48F-A80A-218A-23DB55A74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8545AD-2587-2D66-C61C-B2523A298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CB054BE-B9FB-CB1D-076C-13614A7477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1B9A4C8-D947-B936-E5CC-D541CF6FEC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77A88E7-1094-6132-1C0B-E794CA2715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E55291D-7300-7997-65CA-B717F4B6AE8B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33AE67-6A2B-A0E7-7D22-DD6E66CFDB9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650E323-A132-5911-0DB4-5429B3FC741B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EB307E7-BDA5-02AD-1813-8A99EFE108E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27F6BE-55A1-5E50-0DC4-29E4517282FD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29EDA32-95E6-FBDD-1CD9-28FBFC54BBF1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11A6B36-42DD-B3EA-D9E4-76410539EA97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D2E8EB3-11FC-D741-7AF1-263D874872E2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7865B07-81B9-73E8-5EA9-D5EFE8E8A07C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C94D606-F644-EEE3-33F0-60E99B60E020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37965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CODEDOC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3335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2987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05" y="3651250"/>
            <a:ext cx="14541095" cy="545465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71247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1247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71247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362200" y="62865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서비스의 디지털 </a:t>
            </a:r>
            <a:r>
              <a:rPr lang="ko-KR" altLang="en-US" sz="3600" dirty="0">
                <a:solidFill>
                  <a:srgbClr val="000000"/>
                </a:solidFill>
                <a:ea typeface="Hakgyoansim Chulseokbu TTF B"/>
              </a:rPr>
              <a:t>전환 가속화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22359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추천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8110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2004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코로나</a:t>
            </a:r>
            <a:r>
              <a:rPr lang="en-US" altLang="ko-KR" sz="2600" dirty="0">
                <a:solidFill>
                  <a:srgbClr val="525252"/>
                </a:solidFill>
                <a:ea typeface="Pretendard Light"/>
              </a:rPr>
              <a:t>19</a:t>
            </a:r>
            <a:r>
              <a:rPr lang="ko-KR" altLang="en-US" sz="2600" dirty="0">
                <a:solidFill>
                  <a:srgbClr val="525252"/>
                </a:solidFill>
                <a:ea typeface="Pretendard Light"/>
              </a:rPr>
              <a:t>이후 </a:t>
            </a:r>
            <a:r>
              <a:rPr lang="ko-KR" altLang="en-US" sz="2600" dirty="0" err="1">
                <a:solidFill>
                  <a:srgbClr val="525252"/>
                </a:solidFill>
                <a:ea typeface="Pretendard Light"/>
              </a:rPr>
              <a:t>비대면</a:t>
            </a:r>
            <a:endParaRPr lang="en-US" altLang="ko-KR" sz="2600" dirty="0">
              <a:solidFill>
                <a:srgbClr val="525252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525252"/>
                </a:solidFill>
                <a:latin typeface="Pretendard Light"/>
                <a:ea typeface="Pretendard Light"/>
              </a:rPr>
              <a:t>금융 서비스 수요 급증</a:t>
            </a:r>
            <a:endParaRPr lang="en-US" sz="26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개인의 경제적 행동 패턴을 고려한 맞춤형 조언 부족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23190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6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4996" y="4124624"/>
            <a:ext cx="2142004" cy="2142004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5009" y="4132235"/>
            <a:ext cx="1872482" cy="1872482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8635" y="4000500"/>
            <a:ext cx="2266130" cy="22661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개인 맞춤형 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 상담 플랫폼 구축을 통한 최적의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금융상품 추천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및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금융정보 서비스 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75226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</a:p>
        </p:txBody>
      </p: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50D7D032-4302-6DF9-FE02-3BDF0A760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8326" y="5635186"/>
            <a:ext cx="5334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0A4FD-9913-674D-BD07-6212F0886984}"/>
              </a:ext>
            </a:extLst>
          </p:cNvPr>
          <p:cNvSpPr txBox="1"/>
          <p:nvPr/>
        </p:nvSpPr>
        <p:spPr>
          <a:xfrm>
            <a:off x="14523326" y="5610391"/>
            <a:ext cx="4107180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시각화</a:t>
            </a:r>
          </a:p>
        </p:txBody>
      </p:sp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3C55E712-9AF0-76DD-41B9-B2718CAF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5616737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1594-E7D8-43C9-867E-FB07ADD49AA5}"/>
              </a:ext>
            </a:extLst>
          </p:cNvPr>
          <p:cNvSpPr txBox="1"/>
          <p:nvPr/>
        </p:nvSpPr>
        <p:spPr>
          <a:xfrm>
            <a:off x="97064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&amp;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정제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5E5CC1DD-55DE-3E48-FBE4-32A9621A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6326389"/>
            <a:ext cx="533400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F292CA-09F6-1482-F5E7-12C1A2189FFF}"/>
              </a:ext>
            </a:extLst>
          </p:cNvPr>
          <p:cNvSpPr txBox="1"/>
          <p:nvPr/>
        </p:nvSpPr>
        <p:spPr>
          <a:xfrm>
            <a:off x="970643" y="627501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91CE4286-4A98-CC3A-28CF-491B07FB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087416"/>
            <a:ext cx="533400" cy="53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E88536-A506-9C6C-B36B-366DA7E9084E}"/>
              </a:ext>
            </a:extLst>
          </p:cNvPr>
          <p:cNvSpPr txBox="1"/>
          <p:nvPr/>
        </p:nvSpPr>
        <p:spPr>
          <a:xfrm>
            <a:off x="970643" y="703604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CAD472EC-BFF7-5765-CF31-E84E68965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6304604"/>
            <a:ext cx="5334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5CFD8-D490-5951-CA99-6FF5947D8D4C}"/>
              </a:ext>
            </a:extLst>
          </p:cNvPr>
          <p:cNvSpPr txBox="1"/>
          <p:nvPr/>
        </p:nvSpPr>
        <p:spPr>
          <a:xfrm>
            <a:off x="5492751" y="6253229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17" name="그래픽 16" descr="확인 표시 단색으로 채워진">
            <a:extLst>
              <a:ext uri="{FF2B5EF4-FFF2-40B4-BE49-F238E27FC236}">
                <a16:creationId xmlns:a16="http://schemas.microsoft.com/office/drawing/2014/main" id="{5EB19265-D14F-3A3D-6E40-7E6F1946E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37" y="7065631"/>
            <a:ext cx="533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A86FC-2D24-FC55-4090-5C1C6DCE54D7}"/>
              </a:ext>
            </a:extLst>
          </p:cNvPr>
          <p:cNvSpPr txBox="1"/>
          <p:nvPr/>
        </p:nvSpPr>
        <p:spPr>
          <a:xfrm>
            <a:off x="5492751" y="70142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19" name="그래픽 18" descr="확인 표시 단색으로 채워진">
            <a:extLst>
              <a:ext uri="{FF2B5EF4-FFF2-40B4-BE49-F238E27FC236}">
                <a16:creationId xmlns:a16="http://schemas.microsoft.com/office/drawing/2014/main" id="{149FBD8C-AE47-D7CC-DA8D-B19DDD1B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6362700"/>
            <a:ext cx="533400" cy="533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2FB9E7-6AD3-3F0F-9915-5FA401C7A330}"/>
              </a:ext>
            </a:extLst>
          </p:cNvPr>
          <p:cNvSpPr txBox="1"/>
          <p:nvPr/>
        </p:nvSpPr>
        <p:spPr>
          <a:xfrm>
            <a:off x="9941379" y="631132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1" name="그래픽 20" descr="확인 표시 단색으로 채워진">
            <a:extLst>
              <a:ext uri="{FF2B5EF4-FFF2-40B4-BE49-F238E27FC236}">
                <a16:creationId xmlns:a16="http://schemas.microsoft.com/office/drawing/2014/main" id="{4F4F2D92-9F61-0498-67D3-78FB79E10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7265" y="7052931"/>
            <a:ext cx="5334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DA3846-BEF1-2DDA-9227-62B066EBFE5B}"/>
              </a:ext>
            </a:extLst>
          </p:cNvPr>
          <p:cNvSpPr txBox="1"/>
          <p:nvPr/>
        </p:nvSpPr>
        <p:spPr>
          <a:xfrm>
            <a:off x="9941379" y="7001556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FEF2D652-B9DA-4D88-0D26-36822F3AB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6357793"/>
            <a:ext cx="533400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74F76-58E9-6ED7-0718-9C09E10F9E3E}"/>
              </a:ext>
            </a:extLst>
          </p:cNvPr>
          <p:cNvSpPr txBox="1"/>
          <p:nvPr/>
        </p:nvSpPr>
        <p:spPr>
          <a:xfrm>
            <a:off x="14600464" y="630641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</a:p>
        </p:txBody>
      </p:sp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57BA96EA-D808-61E4-89BF-01AAA0F2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6350" y="7118820"/>
            <a:ext cx="533400" cy="533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9CB21B-FCDB-2116-6C91-04900DA5A9A6}"/>
              </a:ext>
            </a:extLst>
          </p:cNvPr>
          <p:cNvSpPr txBox="1"/>
          <p:nvPr/>
        </p:nvSpPr>
        <p:spPr>
          <a:xfrm>
            <a:off x="14600464" y="706744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2" name="그래픽 31" descr="확인 표시 단색으로 채워진">
            <a:extLst>
              <a:ext uri="{FF2B5EF4-FFF2-40B4-BE49-F238E27FC236}">
                <a16:creationId xmlns:a16="http://schemas.microsoft.com/office/drawing/2014/main" id="{1981169B-C635-992B-75E4-20EC5BE8B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7848443"/>
            <a:ext cx="533400" cy="533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375FC5-04A5-515A-703B-1566EBB53420}"/>
              </a:ext>
            </a:extLst>
          </p:cNvPr>
          <p:cNvSpPr txBox="1"/>
          <p:nvPr/>
        </p:nvSpPr>
        <p:spPr>
          <a:xfrm>
            <a:off x="970643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ED747A26-A680-4B23-60FB-E910EEF33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7848443"/>
            <a:ext cx="533400" cy="533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91EA43-0583-DF94-136D-533E19E5653A}"/>
              </a:ext>
            </a:extLst>
          </p:cNvPr>
          <p:cNvSpPr txBox="1"/>
          <p:nvPr/>
        </p:nvSpPr>
        <p:spPr>
          <a:xfrm>
            <a:off x="5486400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A7749680-1157-19DB-D005-B05C509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7848443"/>
            <a:ext cx="533400" cy="533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DDBE5E-E2C2-9B12-E5DF-C4C0932FD001}"/>
              </a:ext>
            </a:extLst>
          </p:cNvPr>
          <p:cNvSpPr txBox="1"/>
          <p:nvPr/>
        </p:nvSpPr>
        <p:spPr>
          <a:xfrm>
            <a:off x="9920514" y="7797068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46" name="그래픽 45" descr="확인 표시 단색으로 채워진">
            <a:extLst>
              <a:ext uri="{FF2B5EF4-FFF2-40B4-BE49-F238E27FC236}">
                <a16:creationId xmlns:a16="http://schemas.microsoft.com/office/drawing/2014/main" id="{0F50CCB1-1D5D-3E91-F682-55D82B20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8188" y="7837975"/>
            <a:ext cx="533400" cy="533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17A5C-C5A3-1C76-A4BB-18690832DB64}"/>
              </a:ext>
            </a:extLst>
          </p:cNvPr>
          <p:cNvSpPr txBox="1"/>
          <p:nvPr/>
        </p:nvSpPr>
        <p:spPr>
          <a:xfrm>
            <a:off x="14592302" y="77866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Hakgyoansim Chulseokbu TTF B" panose="020B0600000101010101" charset="-127"/>
                <a:ea typeface="Hakgyoansim Chulseokbu TTF B" panose="020B0600000101010101" charset="-127"/>
              </a:rPr>
              <a:t>웹구현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F1298-0229-87EB-35E5-E3CBBCCA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95500"/>
            <a:ext cx="12725400" cy="7238093"/>
          </a:xfrm>
          <a:prstGeom prst="rect">
            <a:avLst/>
          </a:prstGeom>
          <a:ln>
            <a:noFill/>
          </a:ln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681581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19050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740400" y="101600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724400" y="9525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3EF7EA-4170-383D-2D13-CC5D3FA0CCBD}"/>
              </a:ext>
            </a:extLst>
          </p:cNvPr>
          <p:cNvSpPr/>
          <p:nvPr/>
        </p:nvSpPr>
        <p:spPr>
          <a:xfrm>
            <a:off x="12573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F853E5-31CC-0127-C2A2-AA9DE4897B48}"/>
              </a:ext>
            </a:extLst>
          </p:cNvPr>
          <p:cNvSpPr/>
          <p:nvPr/>
        </p:nvSpPr>
        <p:spPr>
          <a:xfrm>
            <a:off x="6629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10FD26-1E9A-F024-E972-4EB397FA1D28}"/>
              </a:ext>
            </a:extLst>
          </p:cNvPr>
          <p:cNvSpPr/>
          <p:nvPr/>
        </p:nvSpPr>
        <p:spPr>
          <a:xfrm>
            <a:off x="11963400" y="2602230"/>
            <a:ext cx="4876800" cy="7292340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456DB9B-AD92-DA41-E6BF-387F8135A140}"/>
              </a:ext>
            </a:extLst>
          </p:cNvPr>
          <p:cNvSpPr/>
          <p:nvPr/>
        </p:nvSpPr>
        <p:spPr>
          <a:xfrm>
            <a:off x="12573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프론트엔드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8AC84A4F-F9F7-0218-5E8F-753A12C605D6}"/>
              </a:ext>
            </a:extLst>
          </p:cNvPr>
          <p:cNvSpPr/>
          <p:nvPr/>
        </p:nvSpPr>
        <p:spPr>
          <a:xfrm>
            <a:off x="6629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백엔드</a:t>
            </a:r>
            <a:endParaRPr lang="ko-KR" altLang="en-US" sz="4400" dirty="0">
              <a:solidFill>
                <a:schemeClr val="bg1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4" name="사각형: 둥근 위쪽 모서리 13" descr="ㅑ">
            <a:extLst>
              <a:ext uri="{FF2B5EF4-FFF2-40B4-BE49-F238E27FC236}">
                <a16:creationId xmlns:a16="http://schemas.microsoft.com/office/drawing/2014/main" id="{4BF55368-2A92-78BD-22FE-1284CCFE187C}"/>
              </a:ext>
            </a:extLst>
          </p:cNvPr>
          <p:cNvSpPr/>
          <p:nvPr/>
        </p:nvSpPr>
        <p:spPr>
          <a:xfrm>
            <a:off x="11963400" y="2552700"/>
            <a:ext cx="4876800" cy="167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AI/</a:t>
            </a:r>
            <a:r>
              <a:rPr lang="ko-KR" altLang="en-US" sz="4400" dirty="0">
                <a:solidFill>
                  <a:schemeClr val="bg1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16BA9A76-9917-C259-06E2-60E9A63CEFD9}"/>
              </a:ext>
            </a:extLst>
          </p:cNvPr>
          <p:cNvSpPr/>
          <p:nvPr/>
        </p:nvSpPr>
        <p:spPr>
          <a:xfrm>
            <a:off x="1219200" y="5676907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마크업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A5E85-B175-1FBA-ADA2-962CFB77DB11}"/>
              </a:ext>
            </a:extLst>
          </p:cNvPr>
          <p:cNvSpPr txBox="1"/>
          <p:nvPr/>
        </p:nvSpPr>
        <p:spPr>
          <a:xfrm>
            <a:off x="3383055" y="5719258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HTML5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E6A0DA2B-A78D-8F19-4627-B04AD5769324}"/>
              </a:ext>
            </a:extLst>
          </p:cNvPr>
          <p:cNvSpPr/>
          <p:nvPr/>
        </p:nvSpPr>
        <p:spPr>
          <a:xfrm>
            <a:off x="6589059" y="519647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언어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34F58-59CA-40BF-22AB-4CBCFA0F95DE}"/>
              </a:ext>
            </a:extLst>
          </p:cNvPr>
          <p:cNvSpPr txBox="1"/>
          <p:nvPr/>
        </p:nvSpPr>
        <p:spPr>
          <a:xfrm>
            <a:off x="8610600" y="523882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Python</a:t>
            </a:r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3.10.9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BCD5394D-3C85-B08B-1FF2-A77ED880ABA5}"/>
              </a:ext>
            </a:extLst>
          </p:cNvPr>
          <p:cNvSpPr/>
          <p:nvPr/>
        </p:nvSpPr>
        <p:spPr>
          <a:xfrm>
            <a:off x="1223683" y="6565224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스타일링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8EC6F-9D54-961E-C803-233531129B03}"/>
              </a:ext>
            </a:extLst>
          </p:cNvPr>
          <p:cNvSpPr txBox="1"/>
          <p:nvPr/>
        </p:nvSpPr>
        <p:spPr>
          <a:xfrm>
            <a:off x="3387538" y="6607575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CSS3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73AC528F-7B16-7782-2426-4362DE5B3282}"/>
              </a:ext>
            </a:extLst>
          </p:cNvPr>
          <p:cNvSpPr/>
          <p:nvPr/>
        </p:nvSpPr>
        <p:spPr>
          <a:xfrm>
            <a:off x="1241613" y="7457209"/>
            <a:ext cx="2019299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akgyoansim Chulseokbu TTF B" panose="020B0600000101010101" charset="-127"/>
                <a:ea typeface="Hakgyoansim Chulseokbu TTF B" panose="020B0600000101010101" charset="-127"/>
              </a:rPr>
              <a:t>스크립트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5372E-E297-F46B-1F72-7472A933CC09}"/>
              </a:ext>
            </a:extLst>
          </p:cNvPr>
          <p:cNvSpPr txBox="1"/>
          <p:nvPr/>
        </p:nvSpPr>
        <p:spPr>
          <a:xfrm>
            <a:off x="3405468" y="7499560"/>
            <a:ext cx="238573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JacaScript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7F9DE161-FD98-C9B4-3043-255F47F554EE}"/>
              </a:ext>
            </a:extLst>
          </p:cNvPr>
          <p:cNvSpPr/>
          <p:nvPr/>
        </p:nvSpPr>
        <p:spPr>
          <a:xfrm>
            <a:off x="6606989" y="608845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프레임워크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9BF3E7-3071-EB83-E72F-FBBC72596BEC}"/>
              </a:ext>
            </a:extLst>
          </p:cNvPr>
          <p:cNvSpPr txBox="1"/>
          <p:nvPr/>
        </p:nvSpPr>
        <p:spPr>
          <a:xfrm>
            <a:off x="8628530" y="613081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Django5.2.5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093F3B40-3C59-199B-8E41-22787112E9D3}"/>
              </a:ext>
            </a:extLst>
          </p:cNvPr>
          <p:cNvSpPr/>
          <p:nvPr/>
        </p:nvSpPr>
        <p:spPr>
          <a:xfrm>
            <a:off x="6598025" y="6980444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82692-EE6C-90A4-634D-9B720236A3C6}"/>
              </a:ext>
            </a:extLst>
          </p:cNvPr>
          <p:cNvSpPr txBox="1"/>
          <p:nvPr/>
        </p:nvSpPr>
        <p:spPr>
          <a:xfrm>
            <a:off x="8619566" y="7022795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SQLite 3.13.1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946B563A-A304-B1C0-BA52-E196BA87F517}"/>
              </a:ext>
            </a:extLst>
          </p:cNvPr>
          <p:cNvSpPr/>
          <p:nvPr/>
        </p:nvSpPr>
        <p:spPr>
          <a:xfrm>
            <a:off x="6591301" y="7914409"/>
            <a:ext cx="2135841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가상환경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1BAFD5-8E3C-0294-BC68-384C79859664}"/>
              </a:ext>
            </a:extLst>
          </p:cNvPr>
          <p:cNvSpPr txBox="1"/>
          <p:nvPr/>
        </p:nvSpPr>
        <p:spPr>
          <a:xfrm>
            <a:off x="8612842" y="795676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venv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C13407C-7EA6-00CC-351D-95DE995EE935}"/>
              </a:ext>
            </a:extLst>
          </p:cNvPr>
          <p:cNvSpPr/>
          <p:nvPr/>
        </p:nvSpPr>
        <p:spPr>
          <a:xfrm>
            <a:off x="11949545" y="468630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4FCA0-751A-8486-580E-2FD6D69C5E42}"/>
              </a:ext>
            </a:extLst>
          </p:cNvPr>
          <p:cNvSpPr txBox="1"/>
          <p:nvPr/>
        </p:nvSpPr>
        <p:spPr>
          <a:xfrm>
            <a:off x="13877567" y="4534397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OpenAI GPT gpt-5-nano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769C3F0C-62B0-DB32-9D67-F1BBBCDA7B9E}"/>
              </a:ext>
            </a:extLst>
          </p:cNvPr>
          <p:cNvSpPr/>
          <p:nvPr/>
        </p:nvSpPr>
        <p:spPr>
          <a:xfrm>
            <a:off x="11967475" y="560955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벡터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DB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8ACB0-282F-61C5-CA0A-FACE5052F06C}"/>
              </a:ext>
            </a:extLst>
          </p:cNvPr>
          <p:cNvSpPr txBox="1"/>
          <p:nvPr/>
        </p:nvSpPr>
        <p:spPr>
          <a:xfrm>
            <a:off x="13895497" y="565190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Pinecone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7F462A7F-1898-D8A6-969E-5EC208167E32}"/>
              </a:ext>
            </a:extLst>
          </p:cNvPr>
          <p:cNvSpPr/>
          <p:nvPr/>
        </p:nvSpPr>
        <p:spPr>
          <a:xfrm>
            <a:off x="11958511" y="6515395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임베딩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2C26D-D9DD-7D47-545D-EB68172DBA2E}"/>
              </a:ext>
            </a:extLst>
          </p:cNvPr>
          <p:cNvSpPr txBox="1"/>
          <p:nvPr/>
        </p:nvSpPr>
        <p:spPr>
          <a:xfrm>
            <a:off x="13886533" y="6557746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Upstage Solar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F51FC8AB-18F1-9F3B-E6EC-71EA0E236F01}"/>
              </a:ext>
            </a:extLst>
          </p:cNvPr>
          <p:cNvSpPr/>
          <p:nvPr/>
        </p:nvSpPr>
        <p:spPr>
          <a:xfrm>
            <a:off x="11951787" y="7449360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RAG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33415-9DC3-36C7-AB0B-37887F1CDDE1}"/>
              </a:ext>
            </a:extLst>
          </p:cNvPr>
          <p:cNvSpPr txBox="1"/>
          <p:nvPr/>
        </p:nvSpPr>
        <p:spPr>
          <a:xfrm>
            <a:off x="13879809" y="7252332"/>
            <a:ext cx="30099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LangChain</a:t>
            </a:r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 0.3.27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EAAA717F-F87E-CCE3-A1B0-1EE35A6966C1}"/>
              </a:ext>
            </a:extLst>
          </p:cNvPr>
          <p:cNvSpPr/>
          <p:nvPr/>
        </p:nvSpPr>
        <p:spPr>
          <a:xfrm>
            <a:off x="11949545" y="8420099"/>
            <a:ext cx="1907242" cy="609600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EFEFEF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akgyoansim Chulseokbu TTF B" panose="020B0600000101010101" charset="-127"/>
                <a:ea typeface="Hakgyoansim Chulseokbu TTF B" panose="020B0600000101010101" charset="-127"/>
              </a:rPr>
              <a:t>ML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ECCCB9-D166-DC25-22F8-FF529CA884BB}"/>
              </a:ext>
            </a:extLst>
          </p:cNvPr>
          <p:cNvSpPr txBox="1"/>
          <p:nvPr/>
        </p:nvSpPr>
        <p:spPr>
          <a:xfrm>
            <a:off x="13877567" y="8462450"/>
            <a:ext cx="300990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err="1">
                <a:latin typeface="Hakgyoansim Chulseokbu TTF B" panose="020B0600000101010101" charset="-127"/>
                <a:ea typeface="Hakgyoansim Chulseokbu TTF B" panose="020B0600000101010101" charset="-127"/>
              </a:rPr>
              <a:t>LightGBM</a:t>
            </a:r>
            <a:endParaRPr lang="ko-KR" altLang="en-US" sz="26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907324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FFFFFF"/>
                </a:solidFill>
                <a:latin typeface="Pretendard SemiBold"/>
              </a:rPr>
              <a:t>CODEDOC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83424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2723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2342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핵심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834424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110524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99424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161324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ea typeface="Pretendard SemiBold"/>
              </a:rPr>
              <a:t>부가 기능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13246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핵심 기능 및 데이터 </a:t>
            </a:r>
            <a:r>
              <a:rPr lang="ko-KR" altLang="en-US" sz="6600" dirty="0">
                <a:solidFill>
                  <a:srgbClr val="FFFFFF"/>
                </a:solidFill>
                <a:ea typeface="Hakgyoansim Chulseokbu TTF B"/>
              </a:rPr>
              <a:t>수집</a:t>
            </a:r>
            <a:endParaRPr lang="ko-KR" altLang="en-US" sz="6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73C0D8A-ACF8-B99F-A882-EEED96075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0" y="9745660"/>
            <a:ext cx="5245100" cy="25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5E9D3AE-17E7-106B-A859-59E982B20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0" y="9021760"/>
            <a:ext cx="1790700" cy="533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284F9FBE-614E-8B33-03B1-374A4DBB7348}"/>
              </a:ext>
            </a:extLst>
          </p:cNvPr>
          <p:cNvSpPr txBox="1"/>
          <p:nvPr/>
        </p:nvSpPr>
        <p:spPr>
          <a:xfrm>
            <a:off x="1216020" y="911066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Part3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33FE2F11-D0F3-6868-6872-3335A7AF048A}"/>
              </a:ext>
            </a:extLst>
          </p:cNvPr>
          <p:cNvSpPr txBox="1"/>
          <p:nvPr/>
        </p:nvSpPr>
        <p:spPr>
          <a:xfrm>
            <a:off x="2930520" y="907256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FFFFFF"/>
                </a:solidFill>
                <a:ea typeface="Pretendard SemiBold"/>
              </a:rPr>
              <a:t>데이터베이스 설계</a:t>
            </a:r>
            <a:endParaRPr lang="ko-KR" sz="23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1087</Words>
  <Application>Microsoft Office PowerPoint</Application>
  <PresentationFormat>사용자 지정</PresentationFormat>
  <Paragraphs>344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Pretendard Medium</vt:lpstr>
      <vt:lpstr>맑은 고딕</vt:lpstr>
      <vt:lpstr>Arial</vt:lpstr>
      <vt:lpstr>Calibri</vt:lpstr>
      <vt:lpstr>Pretendard Light</vt:lpstr>
      <vt:lpstr>Hakgyoansim Chulseokbu TTF L</vt:lpstr>
      <vt:lpstr>Hakgyoansim Chulseokbu TTF B</vt:lpstr>
      <vt:lpstr>Pretendard SemiBold</vt:lpstr>
      <vt:lpstr>Pretendard 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66</cp:revision>
  <dcterms:created xsi:type="dcterms:W3CDTF">2006-08-16T00:00:00Z</dcterms:created>
  <dcterms:modified xsi:type="dcterms:W3CDTF">2025-08-26T08:55:13Z</dcterms:modified>
</cp:coreProperties>
</file>